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6"/>
  </p:notesMasterIdLst>
  <p:sldIdLst>
    <p:sldId id="256" r:id="rId5"/>
    <p:sldId id="257" r:id="rId6"/>
    <p:sldId id="278" r:id="rId7"/>
    <p:sldId id="279" r:id="rId8"/>
    <p:sldId id="264" r:id="rId9"/>
    <p:sldId id="265" r:id="rId10"/>
    <p:sldId id="280" r:id="rId11"/>
    <p:sldId id="267" r:id="rId12"/>
    <p:sldId id="268" r:id="rId13"/>
    <p:sldId id="259" r:id="rId14"/>
    <p:sldId id="260" r:id="rId15"/>
    <p:sldId id="274" r:id="rId16"/>
    <p:sldId id="261" r:id="rId17"/>
    <p:sldId id="262" r:id="rId18"/>
    <p:sldId id="275" r:id="rId19"/>
    <p:sldId id="276" r:id="rId20"/>
    <p:sldId id="263" r:id="rId21"/>
    <p:sldId id="270" r:id="rId22"/>
    <p:sldId id="277" r:id="rId23"/>
    <p:sldId id="271" r:id="rId24"/>
    <p:sldId id="272" r:id="rId25"/>
  </p:sldIdLst>
  <p:sldSz cx="9144000" cy="5143500" type="screen16x9"/>
  <p:notesSz cx="6858000" cy="9144000"/>
  <p:embeddedFontLst>
    <p:embeddedFont>
      <p:font typeface="Comic Sans MS" panose="030F0702030302020204" pitchFamily="66" charset="0"/>
      <p:regular r:id="rId27"/>
      <p:bold r:id="rId28"/>
      <p:italic r:id="rId29"/>
      <p:boldItalic r:id="rId30"/>
    </p:embeddedFont>
    <p:embeddedFont>
      <p:font typeface="Nunito"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GA.Chambers" userId="dc8bd118-c914-4c16-9c39-3685b5d74f66" providerId="ADAL" clId="{82272EA4-F24E-451C-A1FF-DC91FB66D998}"/>
    <pc:docChg chg="modSld sldOrd">
      <pc:chgData name="TSGA.Chambers" userId="dc8bd118-c914-4c16-9c39-3685b5d74f66" providerId="ADAL" clId="{82272EA4-F24E-451C-A1FF-DC91FB66D998}" dt="2025-07-08T08:47:34.843" v="21"/>
      <pc:docMkLst>
        <pc:docMk/>
      </pc:docMkLst>
      <pc:sldChg chg="ord">
        <pc:chgData name="TSGA.Chambers" userId="dc8bd118-c914-4c16-9c39-3685b5d74f66" providerId="ADAL" clId="{82272EA4-F24E-451C-A1FF-DC91FB66D998}" dt="2025-07-08T08:46:30.905" v="15"/>
        <pc:sldMkLst>
          <pc:docMk/>
          <pc:sldMk cId="0" sldId="260"/>
        </pc:sldMkLst>
      </pc:sldChg>
      <pc:sldChg chg="ord">
        <pc:chgData name="TSGA.Chambers" userId="dc8bd118-c914-4c16-9c39-3685b5d74f66" providerId="ADAL" clId="{82272EA4-F24E-451C-A1FF-DC91FB66D998}" dt="2025-07-08T08:47:34.843" v="21"/>
        <pc:sldMkLst>
          <pc:docMk/>
          <pc:sldMk cId="0" sldId="263"/>
        </pc:sldMkLst>
      </pc:sldChg>
      <pc:sldChg chg="ord">
        <pc:chgData name="TSGA.Chambers" userId="dc8bd118-c914-4c16-9c39-3685b5d74f66" providerId="ADAL" clId="{82272EA4-F24E-451C-A1FF-DC91FB66D998}" dt="2025-07-08T08:45:02.766" v="5"/>
        <pc:sldMkLst>
          <pc:docMk/>
          <pc:sldMk cId="0" sldId="264"/>
        </pc:sldMkLst>
      </pc:sldChg>
      <pc:sldChg chg="ord">
        <pc:chgData name="TSGA.Chambers" userId="dc8bd118-c914-4c16-9c39-3685b5d74f66" providerId="ADAL" clId="{82272EA4-F24E-451C-A1FF-DC91FB66D998}" dt="2025-07-08T08:45:16.286" v="7"/>
        <pc:sldMkLst>
          <pc:docMk/>
          <pc:sldMk cId="0" sldId="265"/>
        </pc:sldMkLst>
      </pc:sldChg>
      <pc:sldChg chg="ord">
        <pc:chgData name="TSGA.Chambers" userId="dc8bd118-c914-4c16-9c39-3685b5d74f66" providerId="ADAL" clId="{82272EA4-F24E-451C-A1FF-DC91FB66D998}" dt="2025-07-08T08:45:48.561" v="11"/>
        <pc:sldMkLst>
          <pc:docMk/>
          <pc:sldMk cId="0" sldId="267"/>
        </pc:sldMkLst>
      </pc:sldChg>
      <pc:sldChg chg="ord">
        <pc:chgData name="TSGA.Chambers" userId="dc8bd118-c914-4c16-9c39-3685b5d74f66" providerId="ADAL" clId="{82272EA4-F24E-451C-A1FF-DC91FB66D998}" dt="2025-07-08T08:46:16.991" v="13"/>
        <pc:sldMkLst>
          <pc:docMk/>
          <pc:sldMk cId="0" sldId="268"/>
        </pc:sldMkLst>
      </pc:sldChg>
      <pc:sldChg chg="ord">
        <pc:chgData name="TSGA.Chambers" userId="dc8bd118-c914-4c16-9c39-3685b5d74f66" providerId="ADAL" clId="{82272EA4-F24E-451C-A1FF-DC91FB66D998}" dt="2025-07-08T08:47:21.302" v="19"/>
        <pc:sldMkLst>
          <pc:docMk/>
          <pc:sldMk cId="2130636322" sldId="277"/>
        </pc:sldMkLst>
      </pc:sldChg>
      <pc:sldChg chg="modSp mod ord">
        <pc:chgData name="TSGA.Chambers" userId="dc8bd118-c914-4c16-9c39-3685b5d74f66" providerId="ADAL" clId="{82272EA4-F24E-451C-A1FF-DC91FB66D998}" dt="2025-07-08T08:45:40.526" v="9"/>
        <pc:sldMkLst>
          <pc:docMk/>
          <pc:sldMk cId="0" sldId="280"/>
        </pc:sldMkLst>
        <pc:spChg chg="mod">
          <ac:chgData name="TSGA.Chambers" userId="dc8bd118-c914-4c16-9c39-3685b5d74f66" providerId="ADAL" clId="{82272EA4-F24E-451C-A1FF-DC91FB66D998}" dt="2025-07-08T07:42:38.211" v="3" actId="6549"/>
          <ac:spMkLst>
            <pc:docMk/>
            <pc:sldMk cId="0" sldId="280"/>
            <ac:spMk id="223" creationId="{00000000-0000-0000-0000-000000000000}"/>
          </ac:spMkLst>
        </pc:spChg>
      </pc:sldChg>
    </pc:docChg>
  </pc:docChgLst>
  <pc:docChgLst>
    <pc:chgData name="TSGC.Styles" userId="b19bea0e-af82-4323-86cc-6468093f0114" providerId="ADAL" clId="{CC7E3CA1-B23E-441E-9958-9761C43C2D13}"/>
    <pc:docChg chg="custSel addSld delSld modSld">
      <pc:chgData name="TSGC.Styles" userId="b19bea0e-af82-4323-86cc-6468093f0114" providerId="ADAL" clId="{CC7E3CA1-B23E-441E-9958-9761C43C2D13}" dt="2025-07-01T19:02:58.967" v="760" actId="20577"/>
      <pc:docMkLst>
        <pc:docMk/>
      </pc:docMkLst>
      <pc:sldChg chg="del">
        <pc:chgData name="TSGC.Styles" userId="b19bea0e-af82-4323-86cc-6468093f0114" providerId="ADAL" clId="{CC7E3CA1-B23E-441E-9958-9761C43C2D13}" dt="2025-07-01T18:51:20.276" v="0" actId="2696"/>
        <pc:sldMkLst>
          <pc:docMk/>
          <pc:sldMk cId="0" sldId="258"/>
        </pc:sldMkLst>
      </pc:sldChg>
      <pc:sldChg chg="addSp delSp modSp mod">
        <pc:chgData name="TSGC.Styles" userId="b19bea0e-af82-4323-86cc-6468093f0114" providerId="ADAL" clId="{CC7E3CA1-B23E-441E-9958-9761C43C2D13}" dt="2025-07-01T18:53:40.447" v="8" actId="1076"/>
        <pc:sldMkLst>
          <pc:docMk/>
          <pc:sldMk cId="0" sldId="265"/>
        </pc:sldMkLst>
        <pc:spChg chg="mod">
          <ac:chgData name="TSGC.Styles" userId="b19bea0e-af82-4323-86cc-6468093f0114" providerId="ADAL" clId="{CC7E3CA1-B23E-441E-9958-9761C43C2D13}" dt="2025-07-01T18:53:29.697" v="6" actId="1076"/>
          <ac:spMkLst>
            <pc:docMk/>
            <pc:sldMk cId="0" sldId="265"/>
            <ac:spMk id="208" creationId="{00000000-0000-0000-0000-000000000000}"/>
          </ac:spMkLst>
        </pc:spChg>
        <pc:picChg chg="add mod">
          <ac:chgData name="TSGC.Styles" userId="b19bea0e-af82-4323-86cc-6468093f0114" providerId="ADAL" clId="{CC7E3CA1-B23E-441E-9958-9761C43C2D13}" dt="2025-07-01T18:53:40.447" v="8" actId="1076"/>
          <ac:picMkLst>
            <pc:docMk/>
            <pc:sldMk cId="0" sldId="265"/>
            <ac:picMk id="3" creationId="{39E649B2-A5AC-FC8D-B96E-E49BFEEB63AE}"/>
          </ac:picMkLst>
        </pc:picChg>
      </pc:sldChg>
      <pc:sldChg chg="del">
        <pc:chgData name="TSGC.Styles" userId="b19bea0e-af82-4323-86cc-6468093f0114" providerId="ADAL" clId="{CC7E3CA1-B23E-441E-9958-9761C43C2D13}" dt="2025-07-01T18:56:30.965" v="11" actId="2696"/>
        <pc:sldMkLst>
          <pc:docMk/>
          <pc:sldMk cId="0" sldId="266"/>
        </pc:sldMkLst>
      </pc:sldChg>
      <pc:sldChg chg="modSp mod">
        <pc:chgData name="TSGC.Styles" userId="b19bea0e-af82-4323-86cc-6468093f0114" providerId="ADAL" clId="{CC7E3CA1-B23E-441E-9958-9761C43C2D13}" dt="2025-07-01T19:02:58.967" v="760" actId="20577"/>
        <pc:sldMkLst>
          <pc:docMk/>
          <pc:sldMk cId="0" sldId="268"/>
        </pc:sldMkLst>
        <pc:spChg chg="mod">
          <ac:chgData name="TSGC.Styles" userId="b19bea0e-af82-4323-86cc-6468093f0114" providerId="ADAL" clId="{CC7E3CA1-B23E-441E-9958-9761C43C2D13}" dt="2025-07-01T19:02:58.967" v="760" actId="20577"/>
          <ac:spMkLst>
            <pc:docMk/>
            <pc:sldMk cId="0" sldId="268"/>
            <ac:spMk id="228" creationId="{00000000-0000-0000-0000-000000000000}"/>
          </ac:spMkLst>
        </pc:spChg>
        <pc:spChg chg="mod">
          <ac:chgData name="TSGC.Styles" userId="b19bea0e-af82-4323-86cc-6468093f0114" providerId="ADAL" clId="{CC7E3CA1-B23E-441E-9958-9761C43C2D13}" dt="2025-07-01T18:59:22.415" v="326" actId="1076"/>
          <ac:spMkLst>
            <pc:docMk/>
            <pc:sldMk cId="0" sldId="268"/>
            <ac:spMk id="229" creationId="{00000000-0000-0000-0000-000000000000}"/>
          </ac:spMkLst>
        </pc:spChg>
      </pc:sldChg>
      <pc:sldChg chg="modSp add mod">
        <pc:chgData name="TSGC.Styles" userId="b19bea0e-af82-4323-86cc-6468093f0114" providerId="ADAL" clId="{CC7E3CA1-B23E-441E-9958-9761C43C2D13}" dt="2025-07-01T18:56:13.031" v="10" actId="27636"/>
        <pc:sldMkLst>
          <pc:docMk/>
          <pc:sldMk cId="0" sldId="280"/>
        </pc:sldMkLst>
        <pc:spChg chg="mod">
          <ac:chgData name="TSGC.Styles" userId="b19bea0e-af82-4323-86cc-6468093f0114" providerId="ADAL" clId="{CC7E3CA1-B23E-441E-9958-9761C43C2D13}" dt="2025-07-01T18:56:13.031" v="10" actId="27636"/>
          <ac:spMkLst>
            <pc:docMk/>
            <pc:sldMk cId="0" sldId="280"/>
            <ac:spMk id="22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19af5959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19af5959a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597dc4c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597dc4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Uniform from Emblematic is still ok - it’s just that we are with a new supplier.</a:t>
            </a:r>
            <a:endParaRPr/>
          </a:p>
          <a:p>
            <a:pPr marL="0" lvl="0" indent="0" algn="l" rtl="0">
              <a:spcBef>
                <a:spcPts val="0"/>
              </a:spcBef>
              <a:spcAft>
                <a:spcPts val="0"/>
              </a:spcAft>
              <a:buNone/>
            </a:pPr>
            <a:r>
              <a:rPr lang="en-GB"/>
              <a:t>Name all items.</a:t>
            </a:r>
            <a:endParaRPr/>
          </a:p>
          <a:p>
            <a:pPr marL="0" lvl="0" indent="0" algn="l" rtl="0">
              <a:spcBef>
                <a:spcPts val="0"/>
              </a:spcBef>
              <a:spcAft>
                <a:spcPts val="0"/>
              </a:spcAft>
              <a:buNone/>
            </a:pPr>
            <a:r>
              <a:rPr lang="en-GB"/>
              <a:t>Letter with PE days to be sent out in September - home at end of the week.</a:t>
            </a:r>
            <a:endParaRPr/>
          </a:p>
          <a:p>
            <a:pPr marL="0" lvl="0" indent="0" algn="l" rtl="0">
              <a:spcBef>
                <a:spcPts val="0"/>
              </a:spcBef>
              <a:spcAft>
                <a:spcPts val="0"/>
              </a:spcAft>
              <a:buNone/>
            </a:pPr>
            <a:r>
              <a:rPr lang="en-GB"/>
              <a:t>Reminder: make-up/nails/nail varnish/jewellery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597dc4c1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597dc4c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597dc4c1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5597dc4c1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597dc4c1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597dc4c1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Dates for SATs week (08.05.23-11.05.23) and lead up.</a:t>
            </a:r>
            <a:endParaRPr/>
          </a:p>
          <a:p>
            <a:pPr marL="0" lvl="0" indent="0" algn="l" rtl="0">
              <a:spcBef>
                <a:spcPts val="0"/>
              </a:spcBef>
              <a:spcAft>
                <a:spcPts val="0"/>
              </a:spcAft>
              <a:buNone/>
            </a:pPr>
            <a:r>
              <a:rPr lang="en-GB"/>
              <a:t>Breakfast club</a:t>
            </a:r>
            <a:endParaRPr/>
          </a:p>
          <a:p>
            <a:pPr marL="0" lvl="0" indent="0" algn="l" rtl="0">
              <a:spcBef>
                <a:spcPts val="0"/>
              </a:spcBef>
              <a:spcAft>
                <a:spcPts val="0"/>
              </a:spcAft>
              <a:buNone/>
            </a:pPr>
            <a:r>
              <a:rPr lang="en-GB"/>
              <a:t>Anxiety - strategies</a:t>
            </a:r>
            <a:endParaRPr/>
          </a:p>
          <a:p>
            <a:pPr marL="0" lvl="0" indent="0" algn="l" rtl="0">
              <a:spcBef>
                <a:spcPts val="0"/>
              </a:spcBef>
              <a:spcAft>
                <a:spcPts val="0"/>
              </a:spcAft>
              <a:buNone/>
            </a:pPr>
            <a:r>
              <a:rPr lang="en-GB"/>
              <a:t>Self-care: importance of sleep/managing/limiting devices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19af5959a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19af5959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4e8f5a9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2e4e8f5a9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We are very lucky to still be able to provide a breakfast club for children. They enjoy time with their friends and get breakfast so they are fuelled for the day. </a:t>
            </a:r>
            <a:endParaRPr/>
          </a:p>
          <a:p>
            <a:pPr marL="0" lvl="0" indent="0" algn="l" rtl="0">
              <a:lnSpc>
                <a:spcPct val="100000"/>
              </a:lnSpc>
              <a:spcBef>
                <a:spcPts val="0"/>
              </a:spcBef>
              <a:spcAft>
                <a:spcPts val="0"/>
              </a:spcAft>
              <a:buSzPts val="1100"/>
              <a:buNone/>
            </a:pPr>
            <a:r>
              <a:rPr lang="en-GB"/>
              <a:t>We are always here to support your child’s learning: staff are on the yard if you need to mention/ask anything before the start of the school day or you can ring/email the school office if you require to speak to us at greater length. </a:t>
            </a:r>
            <a:endParaRPr/>
          </a:p>
          <a:p>
            <a:pPr marL="0" lvl="0" indent="0" algn="l" rtl="0">
              <a:lnSpc>
                <a:spcPct val="100000"/>
              </a:lnSpc>
              <a:spcBef>
                <a:spcPts val="0"/>
              </a:spcBef>
              <a:spcAft>
                <a:spcPts val="0"/>
              </a:spcAft>
              <a:buSzPts val="1100"/>
              <a:buNone/>
            </a:pPr>
            <a:r>
              <a:rPr lang="en-GB"/>
              <a:t>Children need to be prepared for the school day: school bags need to be brought to school every day with their reading books within.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6651957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e665195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ba997c96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ba997c96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aa1223fb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eaa1223f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85016B17-C514-18FA-A0A7-E0FBD3EC09E5}"/>
            </a:ext>
          </a:extLst>
        </p:cNvPr>
        <p:cNvGrpSpPr/>
        <p:nvPr/>
      </p:nvGrpSpPr>
      <p:grpSpPr>
        <a:xfrm>
          <a:off x="0" y="0"/>
          <a:ext cx="0" cy="0"/>
          <a:chOff x="0" y="0"/>
          <a:chExt cx="0" cy="0"/>
        </a:xfrm>
      </p:grpSpPr>
      <p:sp>
        <p:nvSpPr>
          <p:cNvPr id="153" name="Google Shape;153;g1319af5959a_0_0:notes">
            <a:extLst>
              <a:ext uri="{FF2B5EF4-FFF2-40B4-BE49-F238E27FC236}">
                <a16:creationId xmlns:a16="http://schemas.microsoft.com/office/drawing/2014/main" id="{AFC9498D-B14C-5398-4324-C8EDD66EC2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19af5959a_0_0:notes">
            <a:extLst>
              <a:ext uri="{FF2B5EF4-FFF2-40B4-BE49-F238E27FC236}">
                <a16:creationId xmlns:a16="http://schemas.microsoft.com/office/drawing/2014/main" id="{8F25210F-9E24-EF23-38CA-D81053A732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Other Year groups to remove this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8368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7AB11D3D-372F-2887-CCCE-0D679C481721}"/>
            </a:ext>
          </a:extLst>
        </p:cNvPr>
        <p:cNvGrpSpPr/>
        <p:nvPr/>
      </p:nvGrpSpPr>
      <p:grpSpPr>
        <a:xfrm>
          <a:off x="0" y="0"/>
          <a:ext cx="0" cy="0"/>
          <a:chOff x="0" y="0"/>
          <a:chExt cx="0" cy="0"/>
        </a:xfrm>
      </p:grpSpPr>
      <p:sp>
        <p:nvSpPr>
          <p:cNvPr id="153" name="Google Shape;153;g1319af5959a_0_0:notes">
            <a:extLst>
              <a:ext uri="{FF2B5EF4-FFF2-40B4-BE49-F238E27FC236}">
                <a16:creationId xmlns:a16="http://schemas.microsoft.com/office/drawing/2014/main" id="{DEF94B40-171D-8734-9639-7972C9AAD1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19af5959a_0_0:notes">
            <a:extLst>
              <a:ext uri="{FF2B5EF4-FFF2-40B4-BE49-F238E27FC236}">
                <a16:creationId xmlns:a16="http://schemas.microsoft.com/office/drawing/2014/main" id="{3B256559-3E3B-5B97-2298-AC95E5DA0A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Other Year groups to remove this slide</a:t>
            </a:r>
            <a:endParaRPr dirty="0"/>
          </a:p>
        </p:txBody>
      </p:sp>
    </p:spTree>
    <p:extLst>
      <p:ext uri="{BB962C8B-B14F-4D97-AF65-F5344CB8AC3E}">
        <p14:creationId xmlns:p14="http://schemas.microsoft.com/office/powerpoint/2010/main" val="216463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ba997c96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3ba997c96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ba997c96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ba997c96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19af5959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319af5959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ba997c9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ba997c9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ba997c9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ba997c9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michaelsehgal.co.uk/" TargetMode="External"/><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ppetite.hutchisoncatering.co.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my.northtyneside.gov.uk/category/238/free-school-meals" TargetMode="External"/><Relationship Id="rId4" Type="http://schemas.openxmlformats.org/officeDocument/2006/relationships/hyperlink" Target="https://www.springgardensprimary.org.uk/lunch-menu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hyperlink" Target="https://www.springgardensprimary.org.uk/information/wrap-around-car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rive.google.com/file/d/1p1AqCY0Hib6eIWDQ7jYBoxK6Iva4a6ZV/view?usp=drive_lin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6483250" y="208823"/>
            <a:ext cx="2487199" cy="1858109"/>
          </a:xfrm>
          <a:prstGeom prst="rect">
            <a:avLst/>
          </a:prstGeom>
          <a:noFill/>
          <a:ln>
            <a:noFill/>
          </a:ln>
        </p:spPr>
      </p:pic>
      <p:sp>
        <p:nvSpPr>
          <p:cNvPr id="129" name="Google Shape;129;p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30" name="Google Shape;130;p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131" name="Google Shape;131;p13"/>
          <p:cNvPicPr preferRelativeResize="0"/>
          <p:nvPr/>
        </p:nvPicPr>
        <p:blipFill>
          <a:blip r:embed="rId4">
            <a:alphaModFix/>
          </a:blip>
          <a:stretch>
            <a:fillRect/>
          </a:stretch>
        </p:blipFill>
        <p:spPr>
          <a:xfrm>
            <a:off x="4245658" y="184263"/>
            <a:ext cx="2280003" cy="2171825"/>
          </a:xfrm>
          <a:prstGeom prst="rect">
            <a:avLst/>
          </a:prstGeom>
          <a:noFill/>
          <a:ln>
            <a:noFill/>
          </a:ln>
        </p:spPr>
      </p:pic>
      <p:pic>
        <p:nvPicPr>
          <p:cNvPr id="132" name="Google Shape;132;p13"/>
          <p:cNvPicPr preferRelativeResize="0"/>
          <p:nvPr/>
        </p:nvPicPr>
        <p:blipFill>
          <a:blip r:embed="rId5">
            <a:alphaModFix/>
          </a:blip>
          <a:stretch>
            <a:fillRect/>
          </a:stretch>
        </p:blipFill>
        <p:spPr>
          <a:xfrm>
            <a:off x="1935567" y="1561924"/>
            <a:ext cx="3692911" cy="2036501"/>
          </a:xfrm>
          <a:prstGeom prst="rect">
            <a:avLst/>
          </a:prstGeom>
          <a:noFill/>
          <a:ln>
            <a:noFill/>
          </a:ln>
        </p:spPr>
      </p:pic>
      <p:pic>
        <p:nvPicPr>
          <p:cNvPr id="133" name="Google Shape;133;p13"/>
          <p:cNvPicPr preferRelativeResize="0"/>
          <p:nvPr/>
        </p:nvPicPr>
        <p:blipFill>
          <a:blip r:embed="rId6">
            <a:alphaModFix/>
          </a:blip>
          <a:stretch>
            <a:fillRect/>
          </a:stretch>
        </p:blipFill>
        <p:spPr>
          <a:xfrm>
            <a:off x="1800870" y="178026"/>
            <a:ext cx="2487194" cy="1858101"/>
          </a:xfrm>
          <a:prstGeom prst="rect">
            <a:avLst/>
          </a:prstGeom>
          <a:noFill/>
          <a:ln>
            <a:noFill/>
          </a:ln>
        </p:spPr>
      </p:pic>
      <p:pic>
        <p:nvPicPr>
          <p:cNvPr id="135" name="Google Shape;135;p13"/>
          <p:cNvPicPr preferRelativeResize="0"/>
          <p:nvPr/>
        </p:nvPicPr>
        <p:blipFill>
          <a:blip r:embed="rId7">
            <a:alphaModFix/>
          </a:blip>
          <a:stretch>
            <a:fillRect/>
          </a:stretch>
        </p:blipFill>
        <p:spPr>
          <a:xfrm>
            <a:off x="198950" y="191600"/>
            <a:ext cx="2010849" cy="2598101"/>
          </a:xfrm>
          <a:prstGeom prst="rect">
            <a:avLst/>
          </a:prstGeom>
          <a:noFill/>
          <a:ln>
            <a:noFill/>
          </a:ln>
        </p:spPr>
      </p:pic>
      <p:pic>
        <p:nvPicPr>
          <p:cNvPr id="137" name="Google Shape;137;p13"/>
          <p:cNvPicPr preferRelativeResize="0"/>
          <p:nvPr/>
        </p:nvPicPr>
        <p:blipFill>
          <a:blip r:embed="rId8">
            <a:alphaModFix/>
          </a:blip>
          <a:stretch>
            <a:fillRect/>
          </a:stretch>
        </p:blipFill>
        <p:spPr>
          <a:xfrm>
            <a:off x="5520307" y="1608825"/>
            <a:ext cx="2217467" cy="1663100"/>
          </a:xfrm>
          <a:prstGeom prst="rect">
            <a:avLst/>
          </a:prstGeom>
          <a:noFill/>
          <a:ln>
            <a:noFill/>
          </a:ln>
        </p:spPr>
      </p:pic>
      <p:pic>
        <p:nvPicPr>
          <p:cNvPr id="139" name="Google Shape;139;p13"/>
          <p:cNvPicPr preferRelativeResize="0"/>
          <p:nvPr/>
        </p:nvPicPr>
        <p:blipFill>
          <a:blip r:embed="rId9">
            <a:alphaModFix/>
          </a:blip>
          <a:stretch>
            <a:fillRect/>
          </a:stretch>
        </p:blipFill>
        <p:spPr>
          <a:xfrm>
            <a:off x="6946783" y="1990725"/>
            <a:ext cx="2023665" cy="1517748"/>
          </a:xfrm>
          <a:prstGeom prst="rect">
            <a:avLst/>
          </a:prstGeom>
          <a:noFill/>
          <a:ln>
            <a:noFill/>
          </a:ln>
        </p:spPr>
      </p:pic>
      <p:pic>
        <p:nvPicPr>
          <p:cNvPr id="140" name="Google Shape;140;p13"/>
          <p:cNvPicPr preferRelativeResize="0"/>
          <p:nvPr/>
        </p:nvPicPr>
        <p:blipFill>
          <a:blip r:embed="rId10">
            <a:alphaModFix/>
          </a:blip>
          <a:stretch>
            <a:fillRect/>
          </a:stretch>
        </p:blipFill>
        <p:spPr>
          <a:xfrm>
            <a:off x="4413302" y="2971732"/>
            <a:ext cx="2447419" cy="1982366"/>
          </a:xfrm>
          <a:prstGeom prst="rect">
            <a:avLst/>
          </a:prstGeom>
          <a:noFill/>
          <a:ln>
            <a:noFill/>
          </a:ln>
        </p:spPr>
      </p:pic>
      <p:pic>
        <p:nvPicPr>
          <p:cNvPr id="143" name="Google Shape;143;p13"/>
          <p:cNvPicPr preferRelativeResize="0"/>
          <p:nvPr/>
        </p:nvPicPr>
        <p:blipFill>
          <a:blip r:embed="rId11">
            <a:alphaModFix/>
          </a:blip>
          <a:stretch>
            <a:fillRect/>
          </a:stretch>
        </p:blipFill>
        <p:spPr>
          <a:xfrm>
            <a:off x="6810465" y="3244105"/>
            <a:ext cx="2129212" cy="1709993"/>
          </a:xfrm>
          <a:prstGeom prst="rect">
            <a:avLst/>
          </a:prstGeom>
          <a:noFill/>
          <a:ln>
            <a:noFill/>
          </a:ln>
        </p:spPr>
      </p:pic>
      <p:pic>
        <p:nvPicPr>
          <p:cNvPr id="144" name="Google Shape;144;p13"/>
          <p:cNvPicPr preferRelativeResize="0"/>
          <p:nvPr/>
        </p:nvPicPr>
        <p:blipFill>
          <a:blip r:embed="rId12">
            <a:alphaModFix/>
          </a:blip>
          <a:stretch>
            <a:fillRect/>
          </a:stretch>
        </p:blipFill>
        <p:spPr>
          <a:xfrm>
            <a:off x="3115837" y="3240125"/>
            <a:ext cx="1297464" cy="1694062"/>
          </a:xfrm>
          <a:prstGeom prst="rect">
            <a:avLst/>
          </a:prstGeom>
          <a:noFill/>
          <a:ln>
            <a:noFill/>
          </a:ln>
        </p:spPr>
      </p:pic>
      <p:pic>
        <p:nvPicPr>
          <p:cNvPr id="3" name="Picture 2" descr="A child sitting at a table with a card&#10;&#10;AI-generated content may be incorrect.">
            <a:extLst>
              <a:ext uri="{FF2B5EF4-FFF2-40B4-BE49-F238E27FC236}">
                <a16:creationId xmlns:a16="http://schemas.microsoft.com/office/drawing/2014/main" id="{05745094-0F13-F4DE-7DF7-0253F9E987CA}"/>
              </a:ext>
            </a:extLst>
          </p:cNvPr>
          <p:cNvPicPr>
            <a:picLocks noChangeAspect="1"/>
          </p:cNvPicPr>
          <p:nvPr/>
        </p:nvPicPr>
        <p:blipFill>
          <a:blip r:embed="rId13"/>
          <a:stretch>
            <a:fillRect/>
          </a:stretch>
        </p:blipFill>
        <p:spPr>
          <a:xfrm>
            <a:off x="204323" y="2744299"/>
            <a:ext cx="2946399" cy="2209799"/>
          </a:xfrm>
          <a:prstGeom prst="rect">
            <a:avLst/>
          </a:prstGeom>
        </p:spPr>
      </p:pic>
      <p:sp>
        <p:nvSpPr>
          <p:cNvPr id="141" name="Google Shape;141;p13"/>
          <p:cNvSpPr txBox="1"/>
          <p:nvPr/>
        </p:nvSpPr>
        <p:spPr>
          <a:xfrm>
            <a:off x="1777325" y="1750400"/>
            <a:ext cx="5534100" cy="1108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dirty="0">
                <a:solidFill>
                  <a:schemeClr val="dk1"/>
                </a:solidFill>
                <a:latin typeface="Calibri"/>
                <a:ea typeface="Calibri"/>
                <a:cs typeface="Calibri"/>
                <a:sym typeface="Calibri"/>
              </a:rPr>
              <a:t>Parent Transition Meetings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GB" sz="3000" dirty="0">
                <a:solidFill>
                  <a:schemeClr val="dk1"/>
                </a:solidFill>
                <a:latin typeface="Calibri"/>
                <a:ea typeface="Calibri"/>
                <a:cs typeface="Calibri"/>
                <a:sym typeface="Calibri"/>
              </a:rPr>
              <a:t>2025-26</a:t>
            </a:r>
            <a:endParaRPr sz="30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302825" y="2474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Expectations for next year </a:t>
            </a:r>
            <a:endParaRPr dirty="0">
              <a:latin typeface="Comic Sans MS" panose="030F0702030302020204" pitchFamily="66" charset="0"/>
            </a:endParaRPr>
          </a:p>
        </p:txBody>
      </p:sp>
      <p:sp>
        <p:nvSpPr>
          <p:cNvPr id="165" name="Google Shape;165;p16"/>
          <p:cNvSpPr txBox="1">
            <a:spLocks noGrp="1"/>
          </p:cNvSpPr>
          <p:nvPr>
            <p:ph type="body" idx="1"/>
          </p:nvPr>
        </p:nvSpPr>
        <p:spPr>
          <a:xfrm>
            <a:off x="417689" y="869246"/>
            <a:ext cx="7174307" cy="4240361"/>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dirty="0">
                <a:latin typeface="Comic Sans MS" panose="030F0702030302020204" pitchFamily="66" charset="0"/>
              </a:rPr>
              <a:t>Uniform</a:t>
            </a:r>
            <a:endParaRPr sz="1700" b="1" u="sng" dirty="0">
              <a:latin typeface="Comic Sans MS" panose="030F0702030302020204" pitchFamily="66" charset="0"/>
            </a:endParaRPr>
          </a:p>
          <a:p>
            <a:pPr marL="0" lvl="0" indent="0" algn="l" rtl="0">
              <a:spcBef>
                <a:spcPts val="1200"/>
              </a:spcBef>
              <a:spcAft>
                <a:spcPts val="0"/>
              </a:spcAft>
              <a:buNone/>
            </a:pPr>
            <a:r>
              <a:rPr lang="en-GB" sz="1700" b="1" dirty="0">
                <a:latin typeface="Comic Sans MS" panose="030F0702030302020204" pitchFamily="66" charset="0"/>
              </a:rPr>
              <a:t>It is important that your child has the correct uniform to be part of our school community. </a:t>
            </a:r>
            <a:endParaRPr sz="1700" b="1" dirty="0">
              <a:latin typeface="Comic Sans MS" panose="030F0702030302020204" pitchFamily="66" charset="0"/>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Maroon jumper or cardigan (plain maroon sweaters or logo are acceptable)</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White or yellow polo shirt or white blouse/shirt (plain or logo)</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Trousers - grey (plain) no jeans or denim type. Skirts - grey pinafore or grey skirt</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Grey or white socks</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Black shoes</a:t>
            </a:r>
            <a:endParaRPr sz="1100"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0"/>
              </a:spcBef>
              <a:spcAft>
                <a:spcPts val="0"/>
              </a:spcAft>
              <a:buNone/>
            </a:pPr>
            <a:r>
              <a:rPr lang="en-GB" sz="1400" dirty="0">
                <a:latin typeface="Comic Sans MS" panose="030F0702030302020204" pitchFamily="66" charset="0"/>
              </a:rPr>
              <a:t>Yellow </a:t>
            </a:r>
            <a:r>
              <a:rPr lang="en-GB" sz="1400" b="1" dirty="0">
                <a:latin typeface="Comic Sans MS" panose="030F0702030302020204" pitchFamily="66" charset="0"/>
              </a:rPr>
              <a:t>or</a:t>
            </a:r>
            <a:r>
              <a:rPr lang="en-GB" sz="1400" dirty="0">
                <a:latin typeface="Comic Sans MS" panose="030F0702030302020204" pitchFamily="66" charset="0"/>
              </a:rPr>
              <a:t> white polo shirts - </a:t>
            </a:r>
            <a:r>
              <a:rPr lang="en-GB" sz="1400" b="1" dirty="0">
                <a:latin typeface="Comic Sans MS" panose="030F0702030302020204" pitchFamily="66" charset="0"/>
              </a:rPr>
              <a:t>do not have to have a logo</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1200"/>
              </a:spcBef>
              <a:spcAft>
                <a:spcPts val="0"/>
              </a:spcAft>
              <a:buNone/>
            </a:pPr>
            <a:r>
              <a:rPr lang="en-GB" sz="1100" b="1" dirty="0">
                <a:solidFill>
                  <a:srgbClr val="333333"/>
                </a:solidFill>
                <a:highlight>
                  <a:srgbClr val="FFFFFF"/>
                </a:highlight>
                <a:latin typeface="Comic Sans MS" panose="030F0702030302020204" pitchFamily="66" charset="0"/>
                <a:ea typeface="Arial"/>
                <a:cs typeface="Arial"/>
                <a:sym typeface="Arial"/>
              </a:rPr>
              <a:t>Summer Uniform</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Pupils can wear a maroon, yellow or pink gingham dress.</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0" algn="l" rtl="0">
              <a:spcBef>
                <a:spcPts val="0"/>
              </a:spcBef>
              <a:spcAft>
                <a:spcPts val="0"/>
              </a:spcAft>
              <a:buNone/>
            </a:pPr>
            <a:endParaRPr sz="400" dirty="0">
              <a:highlight>
                <a:srgbClr val="FFFF00"/>
              </a:highlight>
              <a:latin typeface="Comic Sans MS" panose="030F0702030302020204" pitchFamily="66" charset="0"/>
            </a:endParaRPr>
          </a:p>
          <a:p>
            <a:pPr marL="0" lvl="0" indent="0" algn="ctr" rtl="0">
              <a:spcBef>
                <a:spcPts val="1200"/>
              </a:spcBef>
              <a:spcAft>
                <a:spcPts val="1200"/>
              </a:spcAft>
              <a:buNone/>
            </a:pPr>
            <a:r>
              <a:rPr lang="en-GB" sz="1400" b="1" dirty="0">
                <a:highlight>
                  <a:schemeClr val="dk1"/>
                </a:highlight>
                <a:latin typeface="Comic Sans MS" panose="030F0702030302020204" pitchFamily="66" charset="0"/>
              </a:rPr>
              <a:t>Please remember that uniform can be ordered from </a:t>
            </a:r>
            <a:r>
              <a:rPr lang="en-GB" sz="1400" b="1" u="sng" dirty="0">
                <a:solidFill>
                  <a:schemeClr val="hlink"/>
                </a:solidFill>
                <a:highlight>
                  <a:schemeClr val="dk1"/>
                </a:highlight>
                <a:latin typeface="Comic Sans MS" panose="030F0702030302020204" pitchFamily="66" charset="0"/>
                <a:hlinkClick r:id="rId3"/>
              </a:rPr>
              <a:t>https://www.michaelsehgal.co.uk/</a:t>
            </a:r>
            <a:endParaRPr sz="1400" b="1" dirty="0">
              <a:highlight>
                <a:schemeClr val="dk1"/>
              </a:highlight>
              <a:latin typeface="Comic Sans MS" panose="030F0702030302020204" pitchFamily="66" charset="0"/>
            </a:endParaRPr>
          </a:p>
        </p:txBody>
      </p:sp>
      <p:pic>
        <p:nvPicPr>
          <p:cNvPr id="2" name="Picture 2" descr="Image result for spring gardens primary uniform">
            <a:extLst>
              <a:ext uri="{FF2B5EF4-FFF2-40B4-BE49-F238E27FC236}">
                <a16:creationId xmlns:a16="http://schemas.microsoft.com/office/drawing/2014/main" id="{4F013620-FE7E-8B4A-61A4-5B27ECEADD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01"/>
          <a:stretch>
            <a:fillRect/>
          </a:stretch>
        </p:blipFill>
        <p:spPr bwMode="auto">
          <a:xfrm>
            <a:off x="7694792" y="985443"/>
            <a:ext cx="1248222" cy="1412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spring gardens primary uniform">
            <a:extLst>
              <a:ext uri="{FF2B5EF4-FFF2-40B4-BE49-F238E27FC236}">
                <a16:creationId xmlns:a16="http://schemas.microsoft.com/office/drawing/2014/main" id="{1CB75A5D-0CE5-0EFB-5938-4B963D300E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919" y="1707646"/>
            <a:ext cx="1170949" cy="1448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A99E30-5F55-42D3-DD37-379048AFB6E7}"/>
              </a:ext>
            </a:extLst>
          </p:cNvPr>
          <p:cNvPicPr>
            <a:picLocks noChangeAspect="1"/>
          </p:cNvPicPr>
          <p:nvPr/>
        </p:nvPicPr>
        <p:blipFill>
          <a:blip r:embed="rId6" cstate="print"/>
          <a:stretch>
            <a:fillRect/>
          </a:stretch>
        </p:blipFill>
        <p:spPr>
          <a:xfrm>
            <a:off x="7790446" y="2746018"/>
            <a:ext cx="1147226" cy="1147226"/>
          </a:xfrm>
          <a:prstGeom prst="rect">
            <a:avLst/>
          </a:prstGeom>
        </p:spPr>
      </p:pic>
      <p:pic>
        <p:nvPicPr>
          <p:cNvPr id="5" name="Picture 10" descr="Image result for grey boy trousers uniform">
            <a:extLst>
              <a:ext uri="{FF2B5EF4-FFF2-40B4-BE49-F238E27FC236}">
                <a16:creationId xmlns:a16="http://schemas.microsoft.com/office/drawing/2014/main" id="{8A84C3F5-A6BB-695B-89A8-C32E120B22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4198" y="3107687"/>
            <a:ext cx="526541" cy="1311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black velcro boys shoes">
            <a:extLst>
              <a:ext uri="{FF2B5EF4-FFF2-40B4-BE49-F238E27FC236}">
                <a16:creationId xmlns:a16="http://schemas.microsoft.com/office/drawing/2014/main" id="{BE14FA91-DCEA-4F8D-2477-86E30A26B5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3647" y="3893244"/>
            <a:ext cx="922405" cy="92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326850" y="251250"/>
            <a:ext cx="7505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00" dirty="0">
                <a:latin typeface="Comic Sans MS" panose="030F0702030302020204" pitchFamily="66" charset="0"/>
              </a:rPr>
              <a:t>Expectations for next year </a:t>
            </a:r>
            <a:endParaRPr sz="3000" dirty="0">
              <a:latin typeface="Comic Sans MS" panose="030F0702030302020204" pitchFamily="66" charset="0"/>
            </a:endParaRPr>
          </a:p>
        </p:txBody>
      </p:sp>
      <p:sp>
        <p:nvSpPr>
          <p:cNvPr id="171" name="Google Shape;171;p17"/>
          <p:cNvSpPr txBox="1">
            <a:spLocks noGrp="1"/>
          </p:cNvSpPr>
          <p:nvPr>
            <p:ph type="body" idx="1"/>
          </p:nvPr>
        </p:nvSpPr>
        <p:spPr>
          <a:xfrm>
            <a:off x="409875" y="1034975"/>
            <a:ext cx="7284524" cy="1649652"/>
          </a:xfrm>
          <a:prstGeom prst="rect">
            <a:avLst/>
          </a:prstGeom>
        </p:spPr>
        <p:txBody>
          <a:bodyPr spcFirstLastPara="1" wrap="square" lIns="91425" tIns="91425" rIns="91425" bIns="91425" anchor="t" anchorCtr="0">
            <a:spAutoFit/>
          </a:bodyPr>
          <a:lstStyle/>
          <a:p>
            <a:pPr marL="0" lvl="0" indent="0" algn="l" rtl="0">
              <a:spcBef>
                <a:spcPts val="1200"/>
              </a:spcBef>
              <a:spcAft>
                <a:spcPts val="1200"/>
              </a:spcAft>
              <a:buNone/>
            </a:pPr>
            <a:r>
              <a:rPr lang="en-GB" sz="1600" dirty="0">
                <a:latin typeface="Comic Sans MS" panose="030F0702030302020204" pitchFamily="66" charset="0"/>
              </a:rPr>
              <a:t>Please ensure that your child has a yellow PE top, black shorts and </a:t>
            </a:r>
            <a:r>
              <a:rPr lang="en-GB" sz="1600" b="1" dirty="0">
                <a:highlight>
                  <a:srgbClr val="FFFF00"/>
                </a:highlight>
                <a:latin typeface="Comic Sans MS" panose="030F0702030302020204" pitchFamily="66" charset="0"/>
              </a:rPr>
              <a:t>trainers</a:t>
            </a:r>
            <a:r>
              <a:rPr lang="en-GB" sz="1600" dirty="0">
                <a:latin typeface="Comic Sans MS" panose="030F0702030302020204" pitchFamily="66" charset="0"/>
              </a:rPr>
              <a:t> in a named drawstring bag that they can keep on their peg.</a:t>
            </a:r>
          </a:p>
          <a:p>
            <a:pPr marL="0" lvl="0" indent="0" algn="l" rtl="0">
              <a:spcBef>
                <a:spcPts val="1200"/>
              </a:spcBef>
              <a:spcAft>
                <a:spcPts val="1200"/>
              </a:spcAft>
              <a:buNone/>
            </a:pPr>
            <a:r>
              <a:rPr lang="en-GB" sz="1600" dirty="0">
                <a:latin typeface="Comic Sans MS" panose="030F0702030302020204" pitchFamily="66" charset="0"/>
              </a:rPr>
              <a:t>	Smart Watches are not allowed to be worn in school</a:t>
            </a:r>
          </a:p>
        </p:txBody>
      </p:sp>
      <p:pic>
        <p:nvPicPr>
          <p:cNvPr id="172" name="Google Shape;172;p17"/>
          <p:cNvPicPr preferRelativeResize="0"/>
          <p:nvPr/>
        </p:nvPicPr>
        <p:blipFill>
          <a:blip r:embed="rId3">
            <a:alphaModFix/>
          </a:blip>
          <a:stretch>
            <a:fillRect/>
          </a:stretch>
        </p:blipFill>
        <p:spPr>
          <a:xfrm>
            <a:off x="7694399" y="1034593"/>
            <a:ext cx="1039726" cy="1041496"/>
          </a:xfrm>
          <a:prstGeom prst="rect">
            <a:avLst/>
          </a:prstGeom>
          <a:noFill/>
          <a:ln>
            <a:noFill/>
          </a:ln>
        </p:spPr>
      </p:pic>
      <p:sp>
        <p:nvSpPr>
          <p:cNvPr id="173" name="Google Shape;173;p17"/>
          <p:cNvSpPr txBox="1"/>
          <p:nvPr/>
        </p:nvSpPr>
        <p:spPr>
          <a:xfrm>
            <a:off x="510045" y="2740467"/>
            <a:ext cx="7420572"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Earrings – Only ONE STUD earring in each ear. If your child has their ears pierced it is important that they can take them out on their own for PE. If they can’t, it is important that they are removed before school on the days they have PE. Please wait until the summer holidays to get ears pierced. </a:t>
            </a:r>
            <a:endParaRPr sz="1600" dirty="0">
              <a:solidFill>
                <a:schemeClr val="dk2"/>
              </a:solidFill>
              <a:latin typeface="Comic Sans MS" panose="030F0702030302020204" pitchFamily="66" charset="0"/>
              <a:ea typeface="Calibri"/>
              <a:cs typeface="Calibri"/>
              <a:sym typeface="Calibri"/>
            </a:endParaRPr>
          </a:p>
        </p:txBody>
      </p:sp>
      <p:pic>
        <p:nvPicPr>
          <p:cNvPr id="174" name="Google Shape;174;p17"/>
          <p:cNvPicPr preferRelativeResize="0"/>
          <p:nvPr/>
        </p:nvPicPr>
        <p:blipFill>
          <a:blip r:embed="rId4">
            <a:alphaModFix/>
          </a:blip>
          <a:stretch>
            <a:fillRect/>
          </a:stretch>
        </p:blipFill>
        <p:spPr>
          <a:xfrm>
            <a:off x="7930617" y="2740467"/>
            <a:ext cx="703338" cy="756736"/>
          </a:xfrm>
          <a:prstGeom prst="rect">
            <a:avLst/>
          </a:prstGeom>
          <a:noFill/>
          <a:ln>
            <a:noFill/>
          </a:ln>
        </p:spPr>
      </p:pic>
      <p:sp>
        <p:nvSpPr>
          <p:cNvPr id="175" name="Google Shape;175;p17"/>
          <p:cNvSpPr txBox="1"/>
          <p:nvPr/>
        </p:nvSpPr>
        <p:spPr>
          <a:xfrm>
            <a:off x="1235099" y="4059131"/>
            <a:ext cx="64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Water Bottles - Please send your child to school with a clear bottle every day so that they can fill it with water.</a:t>
            </a:r>
            <a:endParaRPr sz="1600" dirty="0">
              <a:solidFill>
                <a:schemeClr val="dk2"/>
              </a:solidFill>
              <a:latin typeface="Comic Sans MS" panose="030F0702030302020204" pitchFamily="66" charset="0"/>
              <a:ea typeface="Calibri"/>
              <a:cs typeface="Calibri"/>
              <a:sym typeface="Calibri"/>
            </a:endParaRPr>
          </a:p>
        </p:txBody>
      </p:sp>
      <p:pic>
        <p:nvPicPr>
          <p:cNvPr id="176" name="Google Shape;176;p17"/>
          <p:cNvPicPr preferRelativeResize="0"/>
          <p:nvPr/>
        </p:nvPicPr>
        <p:blipFill>
          <a:blip r:embed="rId5">
            <a:alphaModFix/>
          </a:blip>
          <a:stretch>
            <a:fillRect/>
          </a:stretch>
        </p:blipFill>
        <p:spPr>
          <a:xfrm>
            <a:off x="326850" y="3965828"/>
            <a:ext cx="844961" cy="770403"/>
          </a:xfrm>
          <a:prstGeom prst="rect">
            <a:avLst/>
          </a:prstGeom>
          <a:noFill/>
          <a:ln>
            <a:noFill/>
          </a:ln>
        </p:spPr>
      </p:pic>
      <p:pic>
        <p:nvPicPr>
          <p:cNvPr id="2" name="Picture 1">
            <a:extLst>
              <a:ext uri="{FF2B5EF4-FFF2-40B4-BE49-F238E27FC236}">
                <a16:creationId xmlns:a16="http://schemas.microsoft.com/office/drawing/2014/main" id="{5DB14732-29C3-4FDD-C43D-D7FC311319CF}"/>
              </a:ext>
            </a:extLst>
          </p:cNvPr>
          <p:cNvPicPr>
            <a:picLocks noChangeAspect="1"/>
          </p:cNvPicPr>
          <p:nvPr/>
        </p:nvPicPr>
        <p:blipFill>
          <a:blip r:embed="rId6"/>
          <a:stretch>
            <a:fillRect/>
          </a:stretch>
        </p:blipFill>
        <p:spPr>
          <a:xfrm>
            <a:off x="510046" y="2022862"/>
            <a:ext cx="661765" cy="6617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8"/>
          <p:cNvPicPr preferRelativeResize="0"/>
          <p:nvPr/>
        </p:nvPicPr>
        <p:blipFill>
          <a:blip r:embed="rId3">
            <a:alphaModFix/>
          </a:blip>
          <a:srcRect r="3887"/>
          <a:stretch>
            <a:fillRect/>
          </a:stretch>
        </p:blipFill>
        <p:spPr>
          <a:xfrm>
            <a:off x="5700975" y="1404700"/>
            <a:ext cx="2370581" cy="2334100"/>
          </a:xfrm>
          <a:prstGeom prst="rect">
            <a:avLst/>
          </a:prstGeom>
          <a:noFill/>
          <a:ln>
            <a:noFill/>
          </a:ln>
        </p:spPr>
      </p:pic>
      <p:sp>
        <p:nvSpPr>
          <p:cNvPr id="184" name="Google Shape;184;p18"/>
          <p:cNvSpPr txBox="1"/>
          <p:nvPr/>
        </p:nvSpPr>
        <p:spPr>
          <a:xfrm>
            <a:off x="753625" y="555825"/>
            <a:ext cx="6292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latin typeface="Comic Sans MS"/>
                <a:ea typeface="Comic Sans MS"/>
                <a:cs typeface="Comic Sans MS"/>
                <a:sym typeface="Comic Sans MS"/>
              </a:rPr>
              <a:t>Please name your child’s belongings!</a:t>
            </a:r>
            <a:endParaRPr sz="2400" dirty="0">
              <a:latin typeface="Comic Sans MS"/>
              <a:ea typeface="Comic Sans MS"/>
              <a:cs typeface="Comic Sans MS"/>
              <a:sym typeface="Comic Sans MS"/>
            </a:endParaRPr>
          </a:p>
          <a:p>
            <a:pPr marL="0" lvl="0" indent="0" algn="l" rtl="0">
              <a:spcBef>
                <a:spcPts val="0"/>
              </a:spcBef>
              <a:spcAft>
                <a:spcPts val="0"/>
              </a:spcAft>
              <a:buNone/>
            </a:pPr>
            <a:endParaRPr sz="2400" dirty="0">
              <a:latin typeface="Comic Sans MS"/>
              <a:ea typeface="Comic Sans MS"/>
              <a:cs typeface="Comic Sans MS"/>
              <a:sym typeface="Comic Sans MS"/>
            </a:endParaRPr>
          </a:p>
          <a:p>
            <a:pPr marL="0" lvl="0" indent="0" algn="l" rtl="0">
              <a:spcBef>
                <a:spcPts val="0"/>
              </a:spcBef>
              <a:spcAft>
                <a:spcPts val="0"/>
              </a:spcAft>
              <a:buNone/>
            </a:pPr>
            <a:r>
              <a:rPr lang="en-GB" sz="2400" dirty="0">
                <a:latin typeface="Comic Sans MS"/>
                <a:ea typeface="Comic Sans MS"/>
                <a:cs typeface="Comic Sans MS"/>
                <a:sym typeface="Comic Sans MS"/>
              </a:rPr>
              <a:t>It’s very hard to reunite lost uniform when they’re all the same size/style!</a:t>
            </a:r>
            <a:endParaRPr sz="2400" dirty="0">
              <a:latin typeface="Comic Sans MS"/>
              <a:ea typeface="Comic Sans MS"/>
              <a:cs typeface="Comic Sans MS"/>
              <a:sym typeface="Comic Sans MS"/>
            </a:endParaRPr>
          </a:p>
        </p:txBody>
      </p:sp>
      <p:pic>
        <p:nvPicPr>
          <p:cNvPr id="185" name="Google Shape;185;p18"/>
          <p:cNvPicPr preferRelativeResize="0"/>
          <p:nvPr/>
        </p:nvPicPr>
        <p:blipFill>
          <a:blip r:embed="rId4">
            <a:alphaModFix/>
          </a:blip>
          <a:stretch>
            <a:fillRect/>
          </a:stretch>
        </p:blipFill>
        <p:spPr>
          <a:xfrm>
            <a:off x="943725" y="2211225"/>
            <a:ext cx="1555550" cy="2178650"/>
          </a:xfrm>
          <a:prstGeom prst="rect">
            <a:avLst/>
          </a:prstGeom>
          <a:noFill/>
          <a:ln>
            <a:noFill/>
          </a:ln>
        </p:spPr>
      </p:pic>
      <p:pic>
        <p:nvPicPr>
          <p:cNvPr id="186" name="Google Shape;186;p18"/>
          <p:cNvPicPr preferRelativeResize="0"/>
          <p:nvPr/>
        </p:nvPicPr>
        <p:blipFill>
          <a:blip r:embed="rId5">
            <a:alphaModFix/>
          </a:blip>
          <a:stretch>
            <a:fillRect/>
          </a:stretch>
        </p:blipFill>
        <p:spPr>
          <a:xfrm>
            <a:off x="2651675" y="2363625"/>
            <a:ext cx="2896901" cy="23169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8"/>
          <p:cNvSpPr txBox="1">
            <a:spLocks noGrp="1"/>
          </p:cNvSpPr>
          <p:nvPr>
            <p:ph type="title"/>
          </p:nvPr>
        </p:nvSpPr>
        <p:spPr>
          <a:xfrm>
            <a:off x="286675" y="292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Attendance</a:t>
            </a:r>
            <a:endParaRPr dirty="0">
              <a:latin typeface="Comic Sans MS" panose="030F0702030302020204" pitchFamily="66" charset="0"/>
            </a:endParaRPr>
          </a:p>
        </p:txBody>
      </p:sp>
      <p:sp>
        <p:nvSpPr>
          <p:cNvPr id="182" name="Google Shape;182;p18"/>
          <p:cNvSpPr txBox="1">
            <a:spLocks noGrp="1"/>
          </p:cNvSpPr>
          <p:nvPr>
            <p:ph type="body" idx="1"/>
          </p:nvPr>
        </p:nvSpPr>
        <p:spPr>
          <a:xfrm>
            <a:off x="337900" y="915550"/>
            <a:ext cx="3214200" cy="357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As a school, Spring Gardens recognises the importance of high attendance.  </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Whilst there are many reasons that children may be out of school it is imperative that children attend to ensure they are able to progress and retain the learning.</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No holidays in term time will be authorised. </a:t>
            </a:r>
            <a:endParaRPr dirty="0">
              <a:latin typeface="Comic Sans MS" panose="030F0702030302020204" pitchFamily="66" charset="0"/>
            </a:endParaRPr>
          </a:p>
          <a:p>
            <a:pPr marL="0" lvl="0" indent="0" algn="l" rtl="0">
              <a:spcBef>
                <a:spcPts val="1200"/>
              </a:spcBef>
              <a:spcAft>
                <a:spcPts val="1200"/>
              </a:spcAft>
              <a:buNone/>
            </a:pPr>
            <a:r>
              <a:rPr lang="en-GB" dirty="0">
                <a:latin typeface="Comic Sans MS" panose="030F0702030302020204" pitchFamily="66" charset="0"/>
              </a:rPr>
              <a:t>The school MUST be notified for any absence using the leave of absence form.  </a:t>
            </a:r>
            <a:endParaRPr dirty="0">
              <a:latin typeface="Comic Sans MS" panose="030F0702030302020204" pitchFamily="66" charset="0"/>
            </a:endParaRPr>
          </a:p>
        </p:txBody>
      </p:sp>
      <p:pic>
        <p:nvPicPr>
          <p:cNvPr id="183" name="Google Shape;183;p18"/>
          <p:cNvPicPr preferRelativeResize="0"/>
          <p:nvPr/>
        </p:nvPicPr>
        <p:blipFill rotWithShape="1">
          <a:blip r:embed="rId3">
            <a:alphaModFix/>
          </a:blip>
          <a:srcRect l="9172" t="10593" r="68095" b="32970"/>
          <a:stretch/>
        </p:blipFill>
        <p:spPr>
          <a:xfrm>
            <a:off x="3716025" y="484225"/>
            <a:ext cx="4853924" cy="396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225250" y="2209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School Lunches</a:t>
            </a:r>
            <a:endParaRPr dirty="0">
              <a:latin typeface="Comic Sans MS" panose="030F0702030302020204" pitchFamily="66" charset="0"/>
            </a:endParaRPr>
          </a:p>
        </p:txBody>
      </p:sp>
      <p:sp>
        <p:nvSpPr>
          <p:cNvPr id="189" name="Google Shape;189;p19"/>
          <p:cNvSpPr txBox="1"/>
          <p:nvPr/>
        </p:nvSpPr>
        <p:spPr>
          <a:xfrm>
            <a:off x="225250" y="711199"/>
            <a:ext cx="8649300" cy="4211325"/>
          </a:xfrm>
          <a:prstGeom prst="rect">
            <a:avLst/>
          </a:prstGeom>
          <a:noFill/>
          <a:ln>
            <a:noFill/>
          </a:ln>
        </p:spPr>
        <p:txBody>
          <a:bodyPr spcFirstLastPara="1" wrap="square" lIns="91425" tIns="91425" rIns="91425" bIns="91425" anchor="t" anchorCtr="0">
            <a:normAutofit fontScale="62500" lnSpcReduction="20000"/>
          </a:bodyPr>
          <a:lstStyle/>
          <a:p>
            <a:pPr marL="914400" indent="-315310">
              <a:lnSpc>
                <a:spcPct val="115000"/>
              </a:lnSpc>
              <a:spcBef>
                <a:spcPts val="1200"/>
              </a:spcBef>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Your child may choose to have a school dinner or bring their own packed lunch</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All children eat in the dinner hall except during the summer term and the weather permits packed lunches to be eaten outside if they choose</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As we have children with allergies in school, NO NUT BASED PRODUCTS should be included in packed lunches. If a child is known to have a nut based product this will be removed from their packed lunch and given to the adult collecting at the end of the day </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School lunches are provided by Hutchison Catering and </a:t>
            </a:r>
            <a:r>
              <a:rPr lang="en-GB" sz="2184" b="1" dirty="0">
                <a:solidFill>
                  <a:srgbClr val="233A44"/>
                </a:solidFill>
                <a:highlight>
                  <a:srgbClr val="FFFF00"/>
                </a:highlight>
                <a:latin typeface="Comic Sans MS" panose="030F0702030302020204" pitchFamily="66" charset="0"/>
                <a:ea typeface="Calibri"/>
                <a:cs typeface="Calibri"/>
                <a:sym typeface="Calibri"/>
              </a:rPr>
              <a:t>must be ordered in advance</a:t>
            </a:r>
            <a:endParaRPr sz="2184" b="1" dirty="0">
              <a:solidFill>
                <a:srgbClr val="233A44"/>
              </a:solidFill>
              <a:highlight>
                <a:srgbClr val="FFFF00"/>
              </a:highlight>
              <a:latin typeface="Comic Sans MS" panose="030F0702030302020204" pitchFamily="66" charset="0"/>
              <a:ea typeface="Calibri"/>
              <a:cs typeface="Calibri"/>
              <a:sym typeface="Calibri"/>
            </a:endParaRPr>
          </a:p>
          <a:p>
            <a:pPr marL="1828800">
              <a:lnSpc>
                <a:spcPct val="115000"/>
              </a:lnSpc>
              <a:spcBef>
                <a:spcPts val="1200"/>
              </a:spcBef>
            </a:pPr>
            <a:r>
              <a:rPr lang="en-GB" sz="2184" u="sng" dirty="0">
                <a:solidFill>
                  <a:srgbClr val="3D4594"/>
                </a:solidFill>
                <a:latin typeface="Comic Sans MS" panose="030F0702030302020204" pitchFamily="66" charset="0"/>
                <a:ea typeface="Calibri"/>
                <a:cs typeface="Calibri"/>
                <a:sym typeface="Calibri"/>
                <a:hlinkClick r:id="rId3">
                  <a:extLst>
                    <a:ext uri="{A12FA001-AC4F-418D-AE19-62706E023703}">
                      <ahyp:hlinkClr xmlns:ahyp="http://schemas.microsoft.com/office/drawing/2018/hyperlinkcolor" val="tx"/>
                    </a:ext>
                  </a:extLst>
                </a:hlinkClick>
              </a:rPr>
              <a:t>https://appetite.hutchisoncatering.co.uk/</a:t>
            </a:r>
            <a:r>
              <a:rPr lang="en-GB" sz="2184" dirty="0">
                <a:solidFill>
                  <a:srgbClr val="233A44"/>
                </a:solidFill>
                <a:latin typeface="Comic Sans MS" panose="030F0702030302020204" pitchFamily="66" charset="0"/>
                <a:ea typeface="Calibri"/>
                <a:cs typeface="Calibri"/>
                <a:sym typeface="Calibri"/>
              </a:rPr>
              <a:t> </a:t>
            </a:r>
            <a:endParaRPr sz="2184" dirty="0">
              <a:solidFill>
                <a:srgbClr val="233A44"/>
              </a:solidFill>
              <a:latin typeface="Comic Sans MS" panose="030F0702030302020204" pitchFamily="66" charset="0"/>
              <a:ea typeface="Calibri"/>
              <a:cs typeface="Calibri"/>
              <a:sym typeface="Calibri"/>
            </a:endParaRPr>
          </a:p>
          <a:p>
            <a:pPr marL="914400" indent="-313928">
              <a:lnSpc>
                <a:spcPct val="115000"/>
              </a:lnSpc>
              <a:spcBef>
                <a:spcPts val="1200"/>
              </a:spcBef>
              <a:buClr>
                <a:srgbClr val="233A44"/>
              </a:buClr>
              <a:buSzPct val="100000"/>
              <a:buFont typeface="Calibri"/>
              <a:buChar char="●"/>
            </a:pPr>
            <a:r>
              <a:rPr lang="en-GB" sz="2150" dirty="0">
                <a:solidFill>
                  <a:srgbClr val="233A44"/>
                </a:solidFill>
                <a:latin typeface="Comic Sans MS" panose="030F0702030302020204" pitchFamily="66" charset="0"/>
                <a:ea typeface="Calibri"/>
                <a:cs typeface="Calibri"/>
                <a:sym typeface="Calibri"/>
              </a:rPr>
              <a:t>Payment for lunches needs to be done through their system  </a:t>
            </a:r>
            <a:endParaRPr sz="2150" dirty="0">
              <a:solidFill>
                <a:srgbClr val="233A44"/>
              </a:solidFill>
              <a:latin typeface="Comic Sans MS" panose="030F0702030302020204" pitchFamily="66" charset="0"/>
              <a:ea typeface="Calibri"/>
              <a:cs typeface="Calibri"/>
              <a:sym typeface="Calibri"/>
            </a:endParaRPr>
          </a:p>
          <a:p>
            <a:pPr marL="914400" indent="-313928">
              <a:lnSpc>
                <a:spcPct val="115000"/>
              </a:lnSpc>
              <a:buClr>
                <a:schemeClr val="dk2"/>
              </a:buClr>
              <a:buSzPct val="100000"/>
              <a:buFont typeface="Calibri"/>
              <a:buChar char="●"/>
            </a:pPr>
            <a:r>
              <a:rPr lang="en-GB" sz="2150" dirty="0">
                <a:solidFill>
                  <a:schemeClr val="dk2"/>
                </a:solidFill>
                <a:latin typeface="Comic Sans MS" panose="030F0702030302020204" pitchFamily="66" charset="0"/>
                <a:ea typeface="Calibri"/>
                <a:cs typeface="Calibri"/>
                <a:sym typeface="Calibri"/>
              </a:rPr>
              <a:t>Please note, the cost of a school dinner will be increasing to £</a:t>
            </a:r>
            <a:r>
              <a:rPr lang="en-GB" sz="2150" dirty="0">
                <a:solidFill>
                  <a:schemeClr val="dk2"/>
                </a:solidFill>
                <a:highlight>
                  <a:srgbClr val="FFFF00"/>
                </a:highlight>
                <a:latin typeface="Comic Sans MS" panose="030F0702030302020204" pitchFamily="66" charset="0"/>
                <a:ea typeface="Calibri"/>
                <a:cs typeface="Calibri"/>
                <a:sym typeface="Calibri"/>
              </a:rPr>
              <a:t>2.55 </a:t>
            </a:r>
            <a:r>
              <a:rPr lang="en-GB" sz="2150" dirty="0">
                <a:solidFill>
                  <a:schemeClr val="dk2"/>
                </a:solidFill>
                <a:latin typeface="Comic Sans MS" panose="030F0702030302020204" pitchFamily="66" charset="0"/>
                <a:ea typeface="Calibri"/>
                <a:cs typeface="Calibri"/>
                <a:sym typeface="Calibri"/>
              </a:rPr>
              <a:t>from September </a:t>
            </a:r>
            <a:endParaRPr sz="2150"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Menus can be found on our school website - </a:t>
            </a:r>
            <a:r>
              <a:rPr lang="en-GB" sz="2184" u="sng" dirty="0">
                <a:solidFill>
                  <a:srgbClr val="3D4594"/>
                </a:solidFill>
                <a:latin typeface="Comic Sans MS" panose="030F0702030302020204" pitchFamily="66" charset="0"/>
                <a:ea typeface="Calibri"/>
                <a:cs typeface="Calibri"/>
                <a:sym typeface="Calibri"/>
                <a:hlinkClick r:id="rId4">
                  <a:extLst>
                    <a:ext uri="{A12FA001-AC4F-418D-AE19-62706E023703}">
                      <ahyp:hlinkClr xmlns:ahyp="http://schemas.microsoft.com/office/drawing/2018/hyperlinkcolor" val="tx"/>
                    </a:ext>
                  </a:extLst>
                </a:hlinkClick>
              </a:rPr>
              <a:t>https://www.springgardensprimary.org.uk/lunch-menus/</a:t>
            </a:r>
            <a:r>
              <a:rPr lang="en-GB" sz="2184" dirty="0">
                <a:solidFill>
                  <a:srgbClr val="233A44"/>
                </a:solidFill>
                <a:latin typeface="Comic Sans MS" panose="030F0702030302020204" pitchFamily="66" charset="0"/>
                <a:ea typeface="Calibri"/>
                <a:cs typeface="Calibri"/>
                <a:sym typeface="Calibri"/>
              </a:rPr>
              <a:t> </a:t>
            </a:r>
          </a:p>
          <a:p>
            <a:pPr>
              <a:lnSpc>
                <a:spcPct val="115000"/>
              </a:lnSpc>
            </a:pPr>
            <a:endParaRPr lang="en-US" sz="2400" b="1" dirty="0">
              <a:solidFill>
                <a:schemeClr val="dk2"/>
              </a:solidFill>
              <a:highlight>
                <a:srgbClr val="FFFF00"/>
              </a:highlight>
              <a:latin typeface="Comic Sans MS" panose="030F0702030302020204" pitchFamily="66" charset="0"/>
              <a:ea typeface="Calibri"/>
              <a:cs typeface="Calibri"/>
              <a:sym typeface="Calibri"/>
            </a:endParaRPr>
          </a:p>
          <a:p>
            <a:pPr lvl="0">
              <a:lnSpc>
                <a:spcPct val="115000"/>
              </a:lnSpc>
              <a:spcBef>
                <a:spcPts val="1200"/>
              </a:spcBef>
              <a:spcAft>
                <a:spcPts val="1200"/>
              </a:spcAft>
            </a:pPr>
            <a:r>
              <a:rPr lang="en-US" sz="2400">
                <a:solidFill>
                  <a:schemeClr val="dk2"/>
                </a:solidFill>
                <a:latin typeface="Comic Sans MS" panose="030F0702030302020204" pitchFamily="66" charset="0"/>
                <a:ea typeface="Calibri"/>
                <a:cs typeface="Calibri"/>
                <a:sym typeface="Calibri"/>
              </a:rPr>
              <a:t>For </a:t>
            </a:r>
            <a:r>
              <a:rPr lang="en-US" sz="2400" dirty="0">
                <a:solidFill>
                  <a:schemeClr val="dk2"/>
                </a:solidFill>
                <a:latin typeface="Comic Sans MS" panose="030F0702030302020204" pitchFamily="66" charset="0"/>
                <a:ea typeface="Calibri"/>
                <a:cs typeface="Calibri"/>
                <a:sym typeface="Calibri"/>
              </a:rPr>
              <a:t>more information - </a:t>
            </a:r>
            <a:r>
              <a:rPr lang="en-US" sz="2400" u="sng" dirty="0">
                <a:solidFill>
                  <a:schemeClr val="accent5"/>
                </a:solidFill>
                <a:latin typeface="Comic Sans MS" panose="030F0702030302020204" pitchFamily="66" charset="0"/>
                <a:ea typeface="Calibri"/>
                <a:cs typeface="Calibri"/>
                <a:sym typeface="Calibri"/>
                <a:hlinkClick r:id="rId5">
                  <a:extLst>
                    <a:ext uri="{A12FA001-AC4F-418D-AE19-62706E023703}">
                      <ahyp:hlinkClr xmlns:ahyp="http://schemas.microsoft.com/office/drawing/2018/hyperlinkcolor" val="tx"/>
                    </a:ext>
                  </a:extLst>
                </a:hlinkClick>
              </a:rPr>
              <a:t>https://my.northtyneside.gov.uk/category/238/free-school-meals</a:t>
            </a:r>
            <a:r>
              <a:rPr lang="en-US" sz="2400" dirty="0">
                <a:solidFill>
                  <a:schemeClr val="dk2"/>
                </a:solidFill>
                <a:latin typeface="Comic Sans MS" panose="030F0702030302020204" pitchFamily="66" charset="0"/>
                <a:ea typeface="Calibri"/>
                <a:cs typeface="Calibri"/>
                <a:sym typeface="Calibri"/>
              </a:rPr>
              <a:t> </a:t>
            </a:r>
            <a:endParaRPr sz="1300" dirty="0">
              <a:solidFill>
                <a:srgbClr val="233A44"/>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FE95-3D1B-4438-9633-1375F05DFAD5}"/>
              </a:ext>
            </a:extLst>
          </p:cNvPr>
          <p:cNvSpPr>
            <a:spLocks noGrp="1"/>
          </p:cNvSpPr>
          <p:nvPr>
            <p:ph type="title"/>
          </p:nvPr>
        </p:nvSpPr>
        <p:spPr>
          <a:xfrm>
            <a:off x="395111" y="440823"/>
            <a:ext cx="7749117" cy="954600"/>
          </a:xfrm>
          <a:noFill/>
        </p:spPr>
        <p:txBody>
          <a:bodyPr>
            <a:normAutofit fontScale="90000"/>
          </a:bodyPr>
          <a:lstStyle/>
          <a:p>
            <a:r>
              <a:rPr lang="en-GB" dirty="0"/>
              <a:t>Communication, payments, booking and permissions</a:t>
            </a:r>
          </a:p>
        </p:txBody>
      </p:sp>
      <p:pic>
        <p:nvPicPr>
          <p:cNvPr id="4" name="Picture 3" descr="A screenshot of a cell phone&#10;&#10;AI-generated content may be incorrect.">
            <a:extLst>
              <a:ext uri="{FF2B5EF4-FFF2-40B4-BE49-F238E27FC236}">
                <a16:creationId xmlns:a16="http://schemas.microsoft.com/office/drawing/2014/main" id="{E50BC6EA-FA38-9550-F6CE-86C690FAF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405" y="1395423"/>
            <a:ext cx="3061312" cy="3134575"/>
          </a:xfrm>
          <a:prstGeom prst="rect">
            <a:avLst/>
          </a:prstGeom>
        </p:spPr>
      </p:pic>
      <p:sp>
        <p:nvSpPr>
          <p:cNvPr id="5" name="Text Placeholder 4">
            <a:extLst>
              <a:ext uri="{FF2B5EF4-FFF2-40B4-BE49-F238E27FC236}">
                <a16:creationId xmlns:a16="http://schemas.microsoft.com/office/drawing/2014/main" id="{721D9B29-AC4A-933D-D9FA-689657AFB19C}"/>
              </a:ext>
            </a:extLst>
          </p:cNvPr>
          <p:cNvSpPr txBox="1">
            <a:spLocks noGrp="1"/>
          </p:cNvSpPr>
          <p:nvPr>
            <p:ph type="body" idx="1"/>
          </p:nvPr>
        </p:nvSpPr>
        <p:spPr>
          <a:xfrm>
            <a:off x="503061" y="1494015"/>
            <a:ext cx="4068939" cy="2715328"/>
          </a:xfrm>
          <a:prstGeom prst="rect">
            <a:avLst/>
          </a:prstGeom>
          <a:noFill/>
        </p:spPr>
        <p:txBody>
          <a:bodyPr wrap="square" rtlCol="0">
            <a:spAutoFit/>
          </a:bodyPr>
          <a:lstStyle/>
          <a:p>
            <a:r>
              <a:rPr lang="en-GB" dirty="0">
                <a:latin typeface="Comic Sans MS" panose="030F0702030302020204" pitchFamily="66" charset="0"/>
              </a:rPr>
              <a:t>We ask that parents/carers download the Arbor Parent App as this will be used for communication, payments, bookings and permission requests </a:t>
            </a:r>
          </a:p>
          <a:p>
            <a:endParaRPr lang="en-GB" dirty="0">
              <a:latin typeface="Comic Sans MS" panose="030F0702030302020204" pitchFamily="66" charset="0"/>
            </a:endParaRPr>
          </a:p>
          <a:p>
            <a:r>
              <a:rPr lang="en-GB" dirty="0">
                <a:latin typeface="Comic Sans MS" panose="030F0702030302020204" pitchFamily="66" charset="0"/>
              </a:rPr>
              <a:t>This will take away the need for multiple systems of communication</a:t>
            </a:r>
          </a:p>
          <a:p>
            <a:endParaRPr lang="en-GB" dirty="0">
              <a:latin typeface="Comic Sans MS" panose="030F0702030302020204" pitchFamily="66" charset="0"/>
            </a:endParaRPr>
          </a:p>
          <a:p>
            <a:r>
              <a:rPr lang="en-GB" dirty="0">
                <a:latin typeface="Comic Sans MS" panose="030F0702030302020204" pitchFamily="66" charset="0"/>
              </a:rPr>
              <a:t>Parents will also be able to use this to change their contact details and view their child’s up to date attendance </a:t>
            </a:r>
          </a:p>
        </p:txBody>
      </p:sp>
    </p:spTree>
    <p:extLst>
      <p:ext uri="{BB962C8B-B14F-4D97-AF65-F5344CB8AC3E}">
        <p14:creationId xmlns:p14="http://schemas.microsoft.com/office/powerpoint/2010/main" val="2738206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3487CC-3792-8351-D02D-E8866BB5D744}"/>
              </a:ext>
            </a:extLst>
          </p:cNvPr>
          <p:cNvSpPr>
            <a:spLocks noGrp="1"/>
          </p:cNvSpPr>
          <p:nvPr>
            <p:ph type="body" idx="1"/>
          </p:nvPr>
        </p:nvSpPr>
        <p:spPr>
          <a:xfrm>
            <a:off x="2065867" y="3612444"/>
            <a:ext cx="6394450" cy="1009650"/>
          </a:xfrm>
        </p:spPr>
        <p:txBody>
          <a:bodyPr/>
          <a:lstStyle/>
          <a:p>
            <a:pPr marL="146050" indent="0">
              <a:buNone/>
            </a:pPr>
            <a:r>
              <a:rPr lang="en-US" sz="1400" dirty="0">
                <a:solidFill>
                  <a:srgbClr val="233A44"/>
                </a:solidFill>
              </a:rPr>
              <a:t>Keep up to date with what’s happening in school on social media through Instagram and Facebook</a:t>
            </a:r>
          </a:p>
          <a:p>
            <a:endParaRPr lang="en-GB" dirty="0"/>
          </a:p>
        </p:txBody>
      </p:sp>
      <p:pic>
        <p:nvPicPr>
          <p:cNvPr id="4" name="Google Shape;236;p26">
            <a:extLst>
              <a:ext uri="{FF2B5EF4-FFF2-40B4-BE49-F238E27FC236}">
                <a16:creationId xmlns:a16="http://schemas.microsoft.com/office/drawing/2014/main" id="{3F417193-C593-7040-88F2-9194A21F446C}"/>
              </a:ext>
            </a:extLst>
          </p:cNvPr>
          <p:cNvPicPr preferRelativeResize="0"/>
          <p:nvPr/>
        </p:nvPicPr>
        <p:blipFill>
          <a:blip r:embed="rId2">
            <a:alphaModFix/>
          </a:blip>
          <a:stretch>
            <a:fillRect/>
          </a:stretch>
        </p:blipFill>
        <p:spPr>
          <a:xfrm>
            <a:off x="830439" y="3451930"/>
            <a:ext cx="1028700" cy="1009650"/>
          </a:xfrm>
          <a:prstGeom prst="rect">
            <a:avLst/>
          </a:prstGeom>
          <a:noFill/>
          <a:ln>
            <a:noFill/>
          </a:ln>
        </p:spPr>
      </p:pic>
      <p:sp>
        <p:nvSpPr>
          <p:cNvPr id="5" name="Title 1">
            <a:extLst>
              <a:ext uri="{FF2B5EF4-FFF2-40B4-BE49-F238E27FC236}">
                <a16:creationId xmlns:a16="http://schemas.microsoft.com/office/drawing/2014/main" id="{074B1F17-5A01-5095-C07A-4F628264045E}"/>
              </a:ext>
            </a:extLst>
          </p:cNvPr>
          <p:cNvSpPr txBox="1">
            <a:spLocks/>
          </p:cNvSpPr>
          <p:nvPr/>
        </p:nvSpPr>
        <p:spPr>
          <a:xfrm>
            <a:off x="395111" y="440823"/>
            <a:ext cx="7749117" cy="95460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r>
              <a:rPr lang="en-GB" dirty="0"/>
              <a:t>Communication, payments, booking and permissions</a:t>
            </a:r>
          </a:p>
        </p:txBody>
      </p:sp>
      <p:pic>
        <p:nvPicPr>
          <p:cNvPr id="6" name="Picture 5">
            <a:extLst>
              <a:ext uri="{FF2B5EF4-FFF2-40B4-BE49-F238E27FC236}">
                <a16:creationId xmlns:a16="http://schemas.microsoft.com/office/drawing/2014/main" id="{0248A9C9-036F-19C8-D75B-E5C0021CC57F}"/>
              </a:ext>
            </a:extLst>
          </p:cNvPr>
          <p:cNvPicPr>
            <a:picLocks noChangeAspect="1"/>
          </p:cNvPicPr>
          <p:nvPr/>
        </p:nvPicPr>
        <p:blipFill>
          <a:blip r:embed="rId3"/>
          <a:srcRect l="1154" t="9378" r="2005" b="6373"/>
          <a:stretch>
            <a:fillRect/>
          </a:stretch>
        </p:blipFill>
        <p:spPr>
          <a:xfrm>
            <a:off x="491030" y="1423327"/>
            <a:ext cx="3666011" cy="1794006"/>
          </a:xfrm>
          <a:prstGeom prst="rect">
            <a:avLst/>
          </a:prstGeom>
        </p:spPr>
      </p:pic>
      <p:cxnSp>
        <p:nvCxnSpPr>
          <p:cNvPr id="7" name="Straight Arrow Connector 6">
            <a:extLst>
              <a:ext uri="{FF2B5EF4-FFF2-40B4-BE49-F238E27FC236}">
                <a16:creationId xmlns:a16="http://schemas.microsoft.com/office/drawing/2014/main" id="{280F3C1D-E701-5568-FF45-FDFD738B4BB5}"/>
              </a:ext>
            </a:extLst>
          </p:cNvPr>
          <p:cNvCxnSpPr>
            <a:cxnSpLocks/>
          </p:cNvCxnSpPr>
          <p:nvPr/>
        </p:nvCxnSpPr>
        <p:spPr>
          <a:xfrm flipH="1" flipV="1">
            <a:off x="3419984" y="1784194"/>
            <a:ext cx="948816" cy="3932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25E4D4-64D6-C29E-AAE8-32ED502826C8}"/>
              </a:ext>
            </a:extLst>
          </p:cNvPr>
          <p:cNvPicPr>
            <a:picLocks noChangeAspect="1"/>
          </p:cNvPicPr>
          <p:nvPr/>
        </p:nvPicPr>
        <p:blipFill>
          <a:blip r:embed="rId4"/>
          <a:stretch>
            <a:fillRect/>
          </a:stretch>
        </p:blipFill>
        <p:spPr>
          <a:xfrm>
            <a:off x="4498109" y="2134076"/>
            <a:ext cx="2743200" cy="1402152"/>
          </a:xfrm>
          <a:prstGeom prst="rect">
            <a:avLst/>
          </a:prstGeom>
        </p:spPr>
      </p:pic>
      <p:sp>
        <p:nvSpPr>
          <p:cNvPr id="12" name="Text Placeholder 2">
            <a:extLst>
              <a:ext uri="{FF2B5EF4-FFF2-40B4-BE49-F238E27FC236}">
                <a16:creationId xmlns:a16="http://schemas.microsoft.com/office/drawing/2014/main" id="{D31F84D9-C1DC-E36D-8185-FCAE039D04A8}"/>
              </a:ext>
            </a:extLst>
          </p:cNvPr>
          <p:cNvSpPr txBox="1">
            <a:spLocks/>
          </p:cNvSpPr>
          <p:nvPr/>
        </p:nvSpPr>
        <p:spPr>
          <a:xfrm>
            <a:off x="4165600" y="1395423"/>
            <a:ext cx="4373931" cy="78199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146050" indent="0">
              <a:buFont typeface="Calibri"/>
              <a:buNone/>
            </a:pPr>
            <a:r>
              <a:rPr lang="en-US" dirty="0">
                <a:solidFill>
                  <a:srgbClr val="233A44"/>
                </a:solidFill>
              </a:rPr>
              <a:t>The school website is a great resource from the calendar for keeping on top of school events to links for supporting your child online</a:t>
            </a:r>
          </a:p>
          <a:p>
            <a:endParaRPr lang="en-GB" dirty="0"/>
          </a:p>
        </p:txBody>
      </p:sp>
    </p:spTree>
    <p:extLst>
      <p:ext uri="{BB962C8B-B14F-4D97-AF65-F5344CB8AC3E}">
        <p14:creationId xmlns:p14="http://schemas.microsoft.com/office/powerpoint/2010/main" val="2451853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a:spLocks noGrp="1"/>
          </p:cNvSpPr>
          <p:nvPr>
            <p:ph type="title"/>
          </p:nvPr>
        </p:nvSpPr>
        <p:spPr>
          <a:xfrm>
            <a:off x="311700" y="302900"/>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latin typeface="Comic Sans MS" panose="030F0702030302020204" pitchFamily="66" charset="0"/>
              </a:rPr>
              <a:t>The School Day</a:t>
            </a:r>
            <a:endParaRPr dirty="0">
              <a:latin typeface="Comic Sans MS" panose="030F0702030302020204" pitchFamily="66" charset="0"/>
            </a:endParaRPr>
          </a:p>
          <a:p>
            <a:pPr marL="0" lvl="0" indent="0" algn="l" rtl="0">
              <a:lnSpc>
                <a:spcPct val="100000"/>
              </a:lnSpc>
              <a:spcBef>
                <a:spcPts val="1200"/>
              </a:spcBef>
              <a:spcAft>
                <a:spcPts val="0"/>
              </a:spcAft>
              <a:buSzPts val="3000"/>
              <a:buNone/>
            </a:pPr>
            <a:endParaRPr sz="1800" dirty="0">
              <a:solidFill>
                <a:schemeClr val="dk2"/>
              </a:solidFill>
            </a:endParaRPr>
          </a:p>
        </p:txBody>
      </p:sp>
      <p:sp>
        <p:nvSpPr>
          <p:cNvPr id="196" name="Google Shape;196;p20"/>
          <p:cNvSpPr txBox="1">
            <a:spLocks noGrp="1"/>
          </p:cNvSpPr>
          <p:nvPr>
            <p:ph type="body" idx="1"/>
          </p:nvPr>
        </p:nvSpPr>
        <p:spPr>
          <a:xfrm>
            <a:off x="311700" y="876300"/>
            <a:ext cx="8520600" cy="3896075"/>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75155"/>
              <a:buNone/>
            </a:pPr>
            <a:r>
              <a:rPr lang="en-GB" sz="2035" dirty="0">
                <a:latin typeface="Comic Sans MS" panose="030F0702030302020204" pitchFamily="66" charset="0"/>
              </a:rPr>
              <a:t>The start to the school day; </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Breakfast club starts at 8:00am. </a:t>
            </a:r>
            <a:r>
              <a:rPr lang="en-GB" sz="2035" b="1" dirty="0">
                <a:latin typeface="Comic Sans MS" panose="030F0702030302020204" pitchFamily="66" charset="0"/>
              </a:rPr>
              <a:t>No child should be onsite unaccompanied before this time – The school gates will only be open just before 8:00am</a:t>
            </a:r>
            <a:endParaRPr sz="2035" b="1" dirty="0">
              <a:latin typeface="Comic Sans MS" panose="030F0702030302020204" pitchFamily="66" charset="0"/>
            </a:endParaRPr>
          </a:p>
          <a:p>
            <a:pPr marL="0" lvl="0" indent="0">
              <a:spcBef>
                <a:spcPts val="1200"/>
              </a:spcBef>
              <a:buSzPct val="75155"/>
              <a:buNone/>
            </a:pPr>
            <a:r>
              <a:rPr lang="en-GB" sz="2035" b="1" dirty="0">
                <a:latin typeface="Comic Sans MS" panose="030F0702030302020204" pitchFamily="66" charset="0"/>
              </a:rPr>
              <a:t>Parents/carers must pre-book children onto breakfast club - information can be found on the school website - </a:t>
            </a:r>
            <a:r>
              <a:rPr lang="en-US" sz="2400" dirty="0">
                <a:latin typeface="Comic Sans MS" panose="030F0702030302020204" pitchFamily="66" charset="0"/>
                <a:hlinkClick r:id="rId3"/>
              </a:rPr>
              <a:t>Wrap Around Care - Spring Gardens Primary School - North Shields</a:t>
            </a:r>
            <a:endParaRPr lang="en-US" sz="2400" dirty="0">
              <a:latin typeface="Comic Sans MS" panose="030F0702030302020204" pitchFamily="66" charset="0"/>
            </a:endParaRPr>
          </a:p>
          <a:p>
            <a:pPr marL="800100" lvl="1" indent="-342900">
              <a:spcBef>
                <a:spcPts val="1200"/>
              </a:spcBef>
              <a:buSzPct val="75155"/>
              <a:buFont typeface="Arial" panose="020B0604020202020204" pitchFamily="34" charset="0"/>
              <a:buChar char="•"/>
            </a:pPr>
            <a:r>
              <a:rPr lang="en-GB" sz="1835" dirty="0">
                <a:latin typeface="Comic Sans MS" panose="030F0702030302020204" pitchFamily="66" charset="0"/>
              </a:rPr>
              <a:t>Staff on yard - 8:45am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Children enter the building - 8:50am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Gates locked - 8:55am</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Please make sure your child is in the line to come in with their class </a:t>
            </a:r>
            <a:r>
              <a:rPr lang="en-GB" sz="2035" b="1" dirty="0">
                <a:latin typeface="Comic Sans MS" panose="030F0702030302020204" pitchFamily="66" charset="0"/>
              </a:rPr>
              <a:t>at 8:50am</a:t>
            </a:r>
            <a:r>
              <a:rPr lang="en-GB" sz="2035" dirty="0">
                <a:latin typeface="Comic Sans MS" panose="030F0702030302020204" pitchFamily="66" charset="0"/>
              </a:rPr>
              <a:t> so they have a calm and controlled start to their day</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End of day - 3:20pm (Year 1 - 6)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3775" y="334325"/>
            <a:ext cx="37530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Collection Policy</a:t>
            </a:r>
            <a:endParaRPr dirty="0"/>
          </a:p>
        </p:txBody>
      </p:sp>
      <p:sp>
        <p:nvSpPr>
          <p:cNvPr id="244" name="Google Shape;244;p27"/>
          <p:cNvSpPr txBox="1">
            <a:spLocks noGrp="1"/>
          </p:cNvSpPr>
          <p:nvPr>
            <p:ph type="body" idx="1"/>
          </p:nvPr>
        </p:nvSpPr>
        <p:spPr>
          <a:xfrm>
            <a:off x="313775" y="1196675"/>
            <a:ext cx="5040389" cy="490200"/>
          </a:xfrm>
          <a:prstGeom prst="rect">
            <a:avLst/>
          </a:prstGeom>
        </p:spPr>
        <p:txBody>
          <a:bodyPr spcFirstLastPara="1" wrap="square" lIns="91425" tIns="91425" rIns="91425" bIns="91425" anchor="t" anchorCtr="0">
            <a:noAutofit/>
          </a:bodyPr>
          <a:lstStyle/>
          <a:p>
            <a:pPr marL="0" lvl="0" indent="0">
              <a:spcAft>
                <a:spcPts val="1200"/>
              </a:spcAft>
              <a:buNone/>
            </a:pPr>
            <a:r>
              <a:rPr lang="en-US" sz="1900" dirty="0"/>
              <a:t>Our school collection policy can be viewed </a:t>
            </a:r>
            <a:r>
              <a:rPr lang="en-GB" sz="2000" u="sng" dirty="0">
                <a:solidFill>
                  <a:schemeClr val="hlink"/>
                </a:solidFill>
                <a:latin typeface="Comic Sans MS" panose="030F0702030302020204" pitchFamily="66" charset="0"/>
              </a:rPr>
              <a:t>here</a:t>
            </a:r>
            <a:r>
              <a:rPr lang="en-US" sz="1900" u="sng" dirty="0">
                <a:solidFill>
                  <a:schemeClr val="hlink"/>
                </a:solidFill>
                <a:hlinkClick r:id="rId3"/>
              </a:rPr>
              <a:t> </a:t>
            </a:r>
            <a:endParaRPr lang="en-US" sz="1900" dirty="0"/>
          </a:p>
        </p:txBody>
      </p:sp>
      <p:sp>
        <p:nvSpPr>
          <p:cNvPr id="246" name="Google Shape;246;p27"/>
          <p:cNvSpPr txBox="1"/>
          <p:nvPr/>
        </p:nvSpPr>
        <p:spPr>
          <a:xfrm>
            <a:off x="313775" y="1767899"/>
            <a:ext cx="7858200" cy="10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dirty="0">
                <a:solidFill>
                  <a:schemeClr val="dk2"/>
                </a:solidFill>
                <a:latin typeface="Calibri"/>
                <a:ea typeface="Calibri"/>
                <a:cs typeface="Calibri"/>
                <a:sym typeface="Calibri"/>
              </a:rPr>
              <a:t>Parents/carers must note that up to year 5, all children </a:t>
            </a:r>
            <a:r>
              <a:rPr lang="en-GB" sz="1900" b="1" dirty="0">
                <a:solidFill>
                  <a:schemeClr val="dk2"/>
                </a:solidFill>
                <a:latin typeface="Calibri"/>
                <a:ea typeface="Calibri"/>
                <a:cs typeface="Calibri"/>
                <a:sym typeface="Calibri"/>
              </a:rPr>
              <a:t>must </a:t>
            </a:r>
            <a:r>
              <a:rPr lang="en-GB" sz="1900" dirty="0">
                <a:solidFill>
                  <a:schemeClr val="dk2"/>
                </a:solidFill>
                <a:latin typeface="Calibri"/>
                <a:ea typeface="Calibri"/>
                <a:cs typeface="Calibri"/>
                <a:sym typeface="Calibri"/>
              </a:rPr>
              <a:t>be collected by a trusted adult or sibling who is in Secondary school.</a:t>
            </a:r>
          </a:p>
          <a:p>
            <a:pPr marL="0" lvl="0" indent="0" algn="l" rtl="0">
              <a:spcBef>
                <a:spcPts val="0"/>
              </a:spcBef>
              <a:spcAft>
                <a:spcPts val="0"/>
              </a:spcAft>
              <a:buNone/>
            </a:pPr>
            <a:endParaRPr lang="en-GB" sz="1900" dirty="0">
              <a:solidFill>
                <a:schemeClr val="dk2"/>
              </a:solidFill>
              <a:latin typeface="Calibri"/>
              <a:ea typeface="Calibri"/>
              <a:cs typeface="Calibri"/>
              <a:sym typeface="Calibri"/>
            </a:endParaRPr>
          </a:p>
          <a:p>
            <a:pPr marL="0" lvl="0" indent="0" algn="l" rtl="0">
              <a:spcBef>
                <a:spcPts val="0"/>
              </a:spcBef>
              <a:spcAft>
                <a:spcPts val="0"/>
              </a:spcAft>
              <a:buNone/>
            </a:pPr>
            <a:r>
              <a:rPr lang="en-GB" sz="1900" dirty="0">
                <a:solidFill>
                  <a:schemeClr val="dk2"/>
                </a:solidFill>
                <a:latin typeface="Calibri"/>
                <a:ea typeface="Calibri"/>
                <a:cs typeface="Calibri"/>
                <a:sym typeface="Calibri"/>
              </a:rPr>
              <a:t>Siblings in year 5 or 6 are not able to collect and be responsible for younger siblings. </a:t>
            </a:r>
            <a:r>
              <a:rPr lang="en-GB" sz="1800" dirty="0">
                <a:latin typeface="Calibri" panose="020F0502020204030204" pitchFamily="34" charset="0"/>
                <a:ea typeface="Calibri" panose="020F0502020204030204" pitchFamily="34" charset="0"/>
                <a:cs typeface="Calibri" panose="020F0502020204030204" pitchFamily="34" charset="0"/>
              </a:rPr>
              <a:t>Parents/carers must inform school if someone other than the normal adult is collecting by either telling the class teacher, emailing or phoning the school office. </a:t>
            </a:r>
          </a:p>
          <a:p>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If there is any doubt, school staff will not let the child leave our care until contact has been made with the child’s parent/carer to confirm the arrangement. </a:t>
            </a:r>
          </a:p>
          <a:p>
            <a:pPr marL="0" lvl="0" indent="0" algn="l" rtl="0">
              <a:spcBef>
                <a:spcPts val="0"/>
              </a:spcBef>
              <a:spcAft>
                <a:spcPts val="0"/>
              </a:spcAft>
              <a:buNone/>
            </a:pPr>
            <a:endParaRPr sz="1900" dirty="0">
              <a:solidFill>
                <a:schemeClr val="dk2"/>
              </a:solidFill>
              <a:latin typeface="Calibri"/>
              <a:ea typeface="Calibri"/>
              <a:cs typeface="Calibri"/>
              <a:sym typeface="Calibri"/>
            </a:endParaRPr>
          </a:p>
        </p:txBody>
      </p:sp>
      <p:pic>
        <p:nvPicPr>
          <p:cNvPr id="3" name="Picture 2" descr="A qr code on a white background&#10;&#10;AI-generated content may be incorrect.">
            <a:extLst>
              <a:ext uri="{FF2B5EF4-FFF2-40B4-BE49-F238E27FC236}">
                <a16:creationId xmlns:a16="http://schemas.microsoft.com/office/drawing/2014/main" id="{D72C7300-5CE8-8626-B91E-8863DC2F1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792" y="534263"/>
            <a:ext cx="1324824" cy="13248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D471-D818-E54B-DCE7-86082EB37F07}"/>
              </a:ext>
            </a:extLst>
          </p:cNvPr>
          <p:cNvSpPr>
            <a:spLocks noGrp="1"/>
          </p:cNvSpPr>
          <p:nvPr>
            <p:ph type="title"/>
          </p:nvPr>
        </p:nvSpPr>
        <p:spPr>
          <a:xfrm>
            <a:off x="401461" y="348889"/>
            <a:ext cx="7505700" cy="599378"/>
          </a:xfrm>
        </p:spPr>
        <p:txBody>
          <a:bodyPr>
            <a:normAutofit fontScale="90000"/>
          </a:bodyPr>
          <a:lstStyle/>
          <a:p>
            <a:r>
              <a:rPr lang="en-GB" dirty="0">
                <a:latin typeface="Comic Sans MS" panose="030F0702030302020204" pitchFamily="66" charset="0"/>
              </a:rPr>
              <a:t>The School Day</a:t>
            </a:r>
            <a:endParaRPr lang="en-GB" dirty="0"/>
          </a:p>
        </p:txBody>
      </p:sp>
      <p:sp>
        <p:nvSpPr>
          <p:cNvPr id="3" name="Text Placeholder 2">
            <a:extLst>
              <a:ext uri="{FF2B5EF4-FFF2-40B4-BE49-F238E27FC236}">
                <a16:creationId xmlns:a16="http://schemas.microsoft.com/office/drawing/2014/main" id="{C86ACBFA-BA96-14F4-4E84-DCF48F318D75}"/>
              </a:ext>
            </a:extLst>
          </p:cNvPr>
          <p:cNvSpPr>
            <a:spLocks noGrp="1"/>
          </p:cNvSpPr>
          <p:nvPr>
            <p:ph type="body" idx="1"/>
          </p:nvPr>
        </p:nvSpPr>
        <p:spPr>
          <a:xfrm>
            <a:off x="570795" y="948266"/>
            <a:ext cx="8076494" cy="3725333"/>
          </a:xfrm>
        </p:spPr>
        <p:txBody>
          <a:bodyPr>
            <a:normAutofit/>
          </a:bodyPr>
          <a:lstStyle/>
          <a:p>
            <a:pPr marL="0" lvl="0" indent="0">
              <a:spcBef>
                <a:spcPts val="1200"/>
              </a:spcBef>
              <a:buSzPct val="75155"/>
              <a:buNone/>
            </a:pPr>
            <a:r>
              <a:rPr lang="en-US" sz="1400" dirty="0">
                <a:latin typeface="Comic Sans MS" panose="030F0702030302020204" pitchFamily="66" charset="0"/>
              </a:rPr>
              <a:t>We are making some changes to the way the older children come into and leave the building at the start and end of the day. </a:t>
            </a:r>
          </a:p>
          <a:p>
            <a:pPr marL="0" lvl="0" indent="0">
              <a:spcBef>
                <a:spcPts val="1200"/>
              </a:spcBef>
              <a:buSzPct val="75155"/>
              <a:buNone/>
            </a:pPr>
            <a:r>
              <a:rPr lang="en-US" sz="1400" dirty="0">
                <a:latin typeface="Comic Sans MS" panose="030F0702030302020204" pitchFamily="66" charset="0"/>
              </a:rPr>
              <a:t>From September;</a:t>
            </a:r>
          </a:p>
          <a:p>
            <a:pPr marL="0" lvl="0" indent="0">
              <a:spcBef>
                <a:spcPts val="1200"/>
              </a:spcBef>
              <a:buSzPct val="75155"/>
              <a:buNone/>
            </a:pPr>
            <a:r>
              <a:rPr lang="en-US" sz="1400" dirty="0">
                <a:latin typeface="Comic Sans MS" panose="030F0702030302020204" pitchFamily="66" charset="0"/>
              </a:rPr>
              <a:t>Year 5 and 6 will line up on the KS 1 yard next to year 3/4</a:t>
            </a:r>
          </a:p>
          <a:p>
            <a:pPr marL="0" lvl="0" indent="0">
              <a:spcBef>
                <a:spcPts val="1200"/>
              </a:spcBef>
              <a:buSzPct val="75155"/>
              <a:buNone/>
            </a:pPr>
            <a:r>
              <a:rPr lang="en-US" sz="1400" dirty="0">
                <a:latin typeface="Comic Sans MS" panose="030F0702030302020204" pitchFamily="66" charset="0"/>
              </a:rPr>
              <a:t>Year 5 and 6 will come into the building through the current Year 3/4  doors and the year 3 / 4 children will enter through the doors with the ramp. </a:t>
            </a:r>
          </a:p>
          <a:p>
            <a:pPr marL="0" lvl="0" indent="0">
              <a:spcBef>
                <a:spcPts val="1200"/>
              </a:spcBef>
              <a:buSzPct val="75155"/>
              <a:buNone/>
            </a:pPr>
            <a:r>
              <a:rPr lang="en-US" sz="1400" dirty="0">
                <a:latin typeface="Comic Sans MS" panose="030F0702030302020204" pitchFamily="66" charset="0"/>
              </a:rPr>
              <a:t>The children will also leave through these doors.</a:t>
            </a:r>
          </a:p>
          <a:p>
            <a:pPr marL="0" lvl="0" indent="0">
              <a:spcBef>
                <a:spcPts val="1200"/>
              </a:spcBef>
              <a:buSzPct val="75155"/>
              <a:buNone/>
            </a:pPr>
            <a:r>
              <a:rPr lang="en-US" sz="1400" dirty="0">
                <a:latin typeface="Comic Sans MS" panose="030F0702030302020204" pitchFamily="66" charset="0"/>
              </a:rPr>
              <a:t>This has all been explained to the children during their move up morning.   </a:t>
            </a:r>
          </a:p>
        </p:txBody>
      </p:sp>
    </p:spTree>
    <p:extLst>
      <p:ext uri="{BB962C8B-B14F-4D97-AF65-F5344CB8AC3E}">
        <p14:creationId xmlns:p14="http://schemas.microsoft.com/office/powerpoint/2010/main" val="213063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311687" y="1351562"/>
            <a:ext cx="8520600" cy="3253237"/>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dirty="0">
                <a:latin typeface="Comic Sans MS" panose="030F0702030302020204" pitchFamily="66" charset="0"/>
              </a:rPr>
              <a:t>Transition meetings for parents/carers </a:t>
            </a:r>
            <a:endParaRPr dirty="0">
              <a:latin typeface="Comic Sans MS" panose="030F0702030302020204" pitchFamily="66" charset="0"/>
            </a:endParaRPr>
          </a:p>
          <a:p>
            <a:pPr marL="0" lvl="0" indent="0" algn="ctr" rtl="0">
              <a:spcBef>
                <a:spcPts val="0"/>
              </a:spcBef>
              <a:spcAft>
                <a:spcPts val="0"/>
              </a:spcAft>
              <a:buNone/>
            </a:pP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Year 1 and 2</a:t>
            </a:r>
            <a:br>
              <a:rPr lang="en-GB" dirty="0">
                <a:latin typeface="Comic Sans MS" panose="030F0702030302020204" pitchFamily="66" charset="0"/>
              </a:rPr>
            </a:b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2025-26</a:t>
            </a:r>
            <a:endParaRPr dirty="0">
              <a:latin typeface="Comic Sans MS" panose="030F0702030302020204" pitchFamily="66" charset="0"/>
            </a:endParaRPr>
          </a:p>
        </p:txBody>
      </p:sp>
      <p:pic>
        <p:nvPicPr>
          <p:cNvPr id="151" name="Google Shape;151;p14"/>
          <p:cNvPicPr preferRelativeResize="0"/>
          <p:nvPr/>
        </p:nvPicPr>
        <p:blipFill>
          <a:blip r:embed="rId3">
            <a:alphaModFix amt="80000"/>
          </a:blip>
          <a:stretch>
            <a:fillRect/>
          </a:stretch>
        </p:blipFill>
        <p:spPr>
          <a:xfrm>
            <a:off x="4005250" y="351438"/>
            <a:ext cx="1133475" cy="1000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2" name="Google Shape;252;p28"/>
          <p:cNvPicPr preferRelativeResize="0"/>
          <p:nvPr/>
        </p:nvPicPr>
        <p:blipFill>
          <a:blip r:embed="rId3">
            <a:alphaModFix/>
          </a:blip>
          <a:stretch>
            <a:fillRect/>
          </a:stretch>
        </p:blipFill>
        <p:spPr>
          <a:xfrm>
            <a:off x="6305225" y="2452155"/>
            <a:ext cx="2353353" cy="1450128"/>
          </a:xfrm>
          <a:prstGeom prst="rect">
            <a:avLst/>
          </a:prstGeom>
          <a:noFill/>
          <a:ln>
            <a:noFill/>
          </a:ln>
        </p:spPr>
      </p:pic>
      <p:sp>
        <p:nvSpPr>
          <p:cNvPr id="253" name="Google Shape;253;p28"/>
          <p:cNvSpPr txBox="1">
            <a:spLocks noGrp="1"/>
          </p:cNvSpPr>
          <p:nvPr>
            <p:ph type="title"/>
          </p:nvPr>
        </p:nvSpPr>
        <p:spPr>
          <a:xfrm>
            <a:off x="428977" y="481780"/>
            <a:ext cx="4865511" cy="5859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dirty="0"/>
              <a:t>Home-School Agreement </a:t>
            </a:r>
            <a:endParaRPr dirty="0"/>
          </a:p>
        </p:txBody>
      </p:sp>
      <p:sp>
        <p:nvSpPr>
          <p:cNvPr id="5" name="TextBox 4">
            <a:extLst>
              <a:ext uri="{FF2B5EF4-FFF2-40B4-BE49-F238E27FC236}">
                <a16:creationId xmlns:a16="http://schemas.microsoft.com/office/drawing/2014/main" id="{23AC1A35-6949-093A-C86C-F0BCE7C8104C}"/>
              </a:ext>
            </a:extLst>
          </p:cNvPr>
          <p:cNvSpPr txBox="1"/>
          <p:nvPr/>
        </p:nvSpPr>
        <p:spPr>
          <a:xfrm>
            <a:off x="643466" y="1596481"/>
            <a:ext cx="8015112" cy="523220"/>
          </a:xfrm>
          <a:prstGeom prst="rect">
            <a:avLst/>
          </a:prstGeom>
          <a:noFill/>
        </p:spPr>
        <p:txBody>
          <a:bodyPr wrap="square">
            <a:spAutoFit/>
          </a:bodyPr>
          <a:lstStyle/>
          <a:p>
            <a:r>
              <a:rPr lang="en-GB" dirty="0">
                <a:latin typeface="Comic Sans MS" panose="030F0702030302020204" pitchFamily="66" charset="0"/>
              </a:rPr>
              <a:t>We recently sent home with your child a copy of our Home – School Agreement. If you haven’t done so already, please read through with your child and sign and return to school. </a:t>
            </a:r>
            <a:endParaRPr lang="en-GB" dirty="0"/>
          </a:p>
        </p:txBody>
      </p:sp>
      <p:sp>
        <p:nvSpPr>
          <p:cNvPr id="6" name="TextBox 5">
            <a:extLst>
              <a:ext uri="{FF2B5EF4-FFF2-40B4-BE49-F238E27FC236}">
                <a16:creationId xmlns:a16="http://schemas.microsoft.com/office/drawing/2014/main" id="{0E4D1E0F-37F2-6551-F3A0-91515F4569F7}"/>
              </a:ext>
            </a:extLst>
          </p:cNvPr>
          <p:cNvSpPr txBox="1"/>
          <p:nvPr/>
        </p:nvSpPr>
        <p:spPr>
          <a:xfrm>
            <a:off x="643466" y="2846379"/>
            <a:ext cx="5576712" cy="738664"/>
          </a:xfrm>
          <a:prstGeom prst="rect">
            <a:avLst/>
          </a:prstGeom>
          <a:noFill/>
        </p:spPr>
        <p:txBody>
          <a:bodyPr wrap="square">
            <a:spAutoFit/>
          </a:bodyPr>
          <a:lstStyle/>
          <a:p>
            <a:r>
              <a:rPr lang="en-GB" dirty="0">
                <a:latin typeface="Comic Sans MS" panose="030F0702030302020204" pitchFamily="66" charset="0"/>
              </a:rPr>
              <a:t>We believe this to be an important agreement as it not only sets out what school requests from parents/carers but also what you can expect from school. </a:t>
            </a:r>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p:cNvSpPr txBox="1">
            <a:spLocks noGrp="1"/>
          </p:cNvSpPr>
          <p:nvPr>
            <p:ph type="title"/>
          </p:nvPr>
        </p:nvSpPr>
        <p:spPr>
          <a:xfrm>
            <a:off x="295100" y="299650"/>
            <a:ext cx="3004500" cy="58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a:t>Any questions?	</a:t>
            </a:r>
            <a:endParaRPr/>
          </a:p>
        </p:txBody>
      </p:sp>
      <p:pic>
        <p:nvPicPr>
          <p:cNvPr id="259" name="Google Shape;259;p29"/>
          <p:cNvPicPr preferRelativeResize="0"/>
          <p:nvPr/>
        </p:nvPicPr>
        <p:blipFill rotWithShape="1">
          <a:blip r:embed="rId3">
            <a:alphaModFix/>
          </a:blip>
          <a:srcRect t="4014" b="7372"/>
          <a:stretch/>
        </p:blipFill>
        <p:spPr>
          <a:xfrm>
            <a:off x="2514362" y="885550"/>
            <a:ext cx="4115269" cy="396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a:extLst>
            <a:ext uri="{FF2B5EF4-FFF2-40B4-BE49-F238E27FC236}">
              <a16:creationId xmlns:a16="http://schemas.microsoft.com/office/drawing/2014/main" id="{4921AA10-90FF-B396-9651-83B406C2BCEA}"/>
            </a:ext>
          </a:extLst>
        </p:cNvPr>
        <p:cNvGrpSpPr/>
        <p:nvPr/>
      </p:nvGrpSpPr>
      <p:grpSpPr>
        <a:xfrm>
          <a:off x="0" y="0"/>
          <a:ext cx="0" cy="0"/>
          <a:chOff x="0" y="0"/>
          <a:chExt cx="0" cy="0"/>
        </a:xfrm>
      </p:grpSpPr>
      <p:sp>
        <p:nvSpPr>
          <p:cNvPr id="156" name="Google Shape;156;p15">
            <a:extLst>
              <a:ext uri="{FF2B5EF4-FFF2-40B4-BE49-F238E27FC236}">
                <a16:creationId xmlns:a16="http://schemas.microsoft.com/office/drawing/2014/main" id="{8DEF70EB-B72F-61D8-4B08-3A70F4A22EC7}"/>
              </a:ext>
            </a:extLst>
          </p:cNvPr>
          <p:cNvSpPr txBox="1">
            <a:spLocks noGrp="1"/>
          </p:cNvSpPr>
          <p:nvPr>
            <p:ph type="title"/>
          </p:nvPr>
        </p:nvSpPr>
        <p:spPr>
          <a:xfrm>
            <a:off x="380799" y="392625"/>
            <a:ext cx="8345511" cy="651886"/>
          </a:xfrm>
          <a:prstGeom prst="rect">
            <a:avLst/>
          </a:prstGeom>
        </p:spPr>
        <p:txBody>
          <a:bodyPr spcFirstLastPara="1" wrap="square" lIns="91425" tIns="91425" rIns="91425" bIns="91425" anchor="t" anchorCtr="0">
            <a:normAutofit/>
          </a:bodyPr>
          <a:lstStyle/>
          <a:p>
            <a:pPr lvl="0"/>
            <a:r>
              <a:rPr lang="en-GB" sz="2000" dirty="0">
                <a:latin typeface="Comic Sans MS" panose="030F0702030302020204" pitchFamily="66" charset="0"/>
              </a:rPr>
              <a:t>Year 1 and 2 will work slightly differently moving forward…</a:t>
            </a:r>
            <a:endParaRPr sz="2000" dirty="0">
              <a:latin typeface="Comic Sans MS" panose="030F0702030302020204" pitchFamily="66" charset="0"/>
            </a:endParaRPr>
          </a:p>
        </p:txBody>
      </p:sp>
      <p:sp>
        <p:nvSpPr>
          <p:cNvPr id="2" name="TextBox 1">
            <a:extLst>
              <a:ext uri="{FF2B5EF4-FFF2-40B4-BE49-F238E27FC236}">
                <a16:creationId xmlns:a16="http://schemas.microsoft.com/office/drawing/2014/main" id="{894CF1C3-F990-C762-B2D1-4D2ACDE1F12A}"/>
              </a:ext>
            </a:extLst>
          </p:cNvPr>
          <p:cNvSpPr txBox="1"/>
          <p:nvPr/>
        </p:nvSpPr>
        <p:spPr>
          <a:xfrm>
            <a:off x="417690" y="1298222"/>
            <a:ext cx="8308620" cy="2800767"/>
          </a:xfrm>
          <a:prstGeom prst="rect">
            <a:avLst/>
          </a:prstGeom>
          <a:noFill/>
        </p:spPr>
        <p:txBody>
          <a:bodyPr wrap="square" rtlCol="0">
            <a:spAutoFit/>
          </a:bodyPr>
          <a:lstStyle/>
          <a:p>
            <a:r>
              <a:rPr lang="en-GB" sz="1600" dirty="0"/>
              <a:t>There will be 3 mixed year 1 / 2 classes.</a:t>
            </a:r>
          </a:p>
          <a:p>
            <a:endParaRPr lang="en-GB" sz="1600" dirty="0"/>
          </a:p>
          <a:p>
            <a:r>
              <a:rPr lang="en-GB" sz="1600" dirty="0"/>
              <a:t>The children will start the day in their registration class.</a:t>
            </a:r>
          </a:p>
          <a:p>
            <a:endParaRPr lang="en-GB" sz="1600" dirty="0"/>
          </a:p>
          <a:p>
            <a:r>
              <a:rPr lang="en-GB" sz="1600" dirty="0"/>
              <a:t>They will then move to one of the 3 classes for the morning, where they will have their phonics, literacy and maths lessons. </a:t>
            </a:r>
          </a:p>
          <a:p>
            <a:endParaRPr lang="en-GB" sz="1600" dirty="0"/>
          </a:p>
          <a:p>
            <a:r>
              <a:rPr lang="en-GB" sz="1600" dirty="0"/>
              <a:t>In the afternoon they will come in from lunchtime and return to their registration class where they will be taught the foundation subjects. </a:t>
            </a:r>
          </a:p>
          <a:p>
            <a:endParaRPr lang="en-GB" sz="1600" dirty="0"/>
          </a:p>
          <a:p>
            <a:r>
              <a:rPr lang="en-GB" sz="1600" dirty="0"/>
              <a:t>This enables school to ensure that the children are getting the best </a:t>
            </a:r>
            <a:r>
              <a:rPr lang="en-GB" sz="1600"/>
              <a:t>provision possible.</a:t>
            </a:r>
            <a:endParaRPr lang="en-GB" sz="1600" dirty="0"/>
          </a:p>
        </p:txBody>
      </p:sp>
    </p:spTree>
    <p:extLst>
      <p:ext uri="{BB962C8B-B14F-4D97-AF65-F5344CB8AC3E}">
        <p14:creationId xmlns:p14="http://schemas.microsoft.com/office/powerpoint/2010/main" val="259372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a:extLst>
            <a:ext uri="{FF2B5EF4-FFF2-40B4-BE49-F238E27FC236}">
              <a16:creationId xmlns:a16="http://schemas.microsoft.com/office/drawing/2014/main" id="{1A673DFB-0547-1A23-1139-6B721676D47D}"/>
            </a:ext>
          </a:extLst>
        </p:cNvPr>
        <p:cNvGrpSpPr/>
        <p:nvPr/>
      </p:nvGrpSpPr>
      <p:grpSpPr>
        <a:xfrm>
          <a:off x="0" y="0"/>
          <a:ext cx="0" cy="0"/>
          <a:chOff x="0" y="0"/>
          <a:chExt cx="0" cy="0"/>
        </a:xfrm>
      </p:grpSpPr>
      <p:sp>
        <p:nvSpPr>
          <p:cNvPr id="156" name="Google Shape;156;p15">
            <a:extLst>
              <a:ext uri="{FF2B5EF4-FFF2-40B4-BE49-F238E27FC236}">
                <a16:creationId xmlns:a16="http://schemas.microsoft.com/office/drawing/2014/main" id="{E6139AD7-BB43-727E-C2B9-C0D11AB33CAC}"/>
              </a:ext>
            </a:extLst>
          </p:cNvPr>
          <p:cNvSpPr txBox="1">
            <a:spLocks noGrp="1"/>
          </p:cNvSpPr>
          <p:nvPr>
            <p:ph type="title"/>
          </p:nvPr>
        </p:nvSpPr>
        <p:spPr>
          <a:xfrm>
            <a:off x="380800" y="3926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The staff for Year 1/2 </a:t>
            </a:r>
            <a:endParaRPr dirty="0">
              <a:latin typeface="Comic Sans MS" panose="030F0702030302020204" pitchFamily="66" charset="0"/>
            </a:endParaRPr>
          </a:p>
        </p:txBody>
      </p:sp>
      <p:sp>
        <p:nvSpPr>
          <p:cNvPr id="157" name="Google Shape;157;p15">
            <a:extLst>
              <a:ext uri="{FF2B5EF4-FFF2-40B4-BE49-F238E27FC236}">
                <a16:creationId xmlns:a16="http://schemas.microsoft.com/office/drawing/2014/main" id="{36664055-5EA2-8E44-32F3-8A07312EA0E9}"/>
              </a:ext>
            </a:extLst>
          </p:cNvPr>
          <p:cNvSpPr txBox="1">
            <a:spLocks noGrp="1"/>
          </p:cNvSpPr>
          <p:nvPr>
            <p:ph type="body" idx="1"/>
          </p:nvPr>
        </p:nvSpPr>
        <p:spPr>
          <a:xfrm>
            <a:off x="571558" y="3052272"/>
            <a:ext cx="1989867" cy="703925"/>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sz="1000" b="1" dirty="0">
                <a:latin typeface="Comic Sans MS" panose="030F0702030302020204" pitchFamily="66" charset="0"/>
              </a:rPr>
              <a:t>Class 3</a:t>
            </a:r>
          </a:p>
          <a:p>
            <a:pPr marL="0" lvl="0" indent="0" algn="ctr" rtl="0">
              <a:spcBef>
                <a:spcPts val="0"/>
              </a:spcBef>
              <a:spcAft>
                <a:spcPts val="1200"/>
              </a:spcAft>
              <a:buNone/>
            </a:pPr>
            <a:r>
              <a:rPr lang="en-GB" sz="1000" b="1" dirty="0">
                <a:latin typeface="Comic Sans MS" panose="030F0702030302020204" pitchFamily="66" charset="0"/>
              </a:rPr>
              <a:t>Mrs Chambers &amp; Mrs May</a:t>
            </a:r>
          </a:p>
        </p:txBody>
      </p:sp>
      <p:sp>
        <p:nvSpPr>
          <p:cNvPr id="4" name="Google Shape;157;p15">
            <a:extLst>
              <a:ext uri="{FF2B5EF4-FFF2-40B4-BE49-F238E27FC236}">
                <a16:creationId xmlns:a16="http://schemas.microsoft.com/office/drawing/2014/main" id="{8246AEC5-39D4-C2C1-E7F4-5BC8549B2EC5}"/>
              </a:ext>
            </a:extLst>
          </p:cNvPr>
          <p:cNvSpPr txBox="1">
            <a:spLocks/>
          </p:cNvSpPr>
          <p:nvPr/>
        </p:nvSpPr>
        <p:spPr>
          <a:xfrm>
            <a:off x="4039812" y="3931988"/>
            <a:ext cx="1989867" cy="7039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0" indent="0" algn="ctr">
              <a:spcAft>
                <a:spcPts val="1200"/>
              </a:spcAft>
              <a:buFont typeface="Calibri"/>
              <a:buNone/>
            </a:pPr>
            <a:r>
              <a:rPr lang="en-GB" sz="1000" b="1" dirty="0">
                <a:latin typeface="Comic Sans MS" panose="030F0702030302020204" pitchFamily="66" charset="0"/>
              </a:rPr>
              <a:t>Class 4</a:t>
            </a:r>
          </a:p>
          <a:p>
            <a:pPr marL="0" indent="0" algn="ctr">
              <a:spcAft>
                <a:spcPts val="1200"/>
              </a:spcAft>
              <a:buFont typeface="Calibri"/>
              <a:buNone/>
            </a:pPr>
            <a:r>
              <a:rPr lang="en-GB" sz="1000" b="1" dirty="0">
                <a:latin typeface="Comic Sans MS" panose="030F0702030302020204" pitchFamily="66" charset="0"/>
              </a:rPr>
              <a:t>Mrs Styles &amp; Mrs Young</a:t>
            </a:r>
          </a:p>
        </p:txBody>
      </p:sp>
      <p:sp>
        <p:nvSpPr>
          <p:cNvPr id="5" name="Google Shape;157;p15">
            <a:extLst>
              <a:ext uri="{FF2B5EF4-FFF2-40B4-BE49-F238E27FC236}">
                <a16:creationId xmlns:a16="http://schemas.microsoft.com/office/drawing/2014/main" id="{EAE42B51-D290-3A5F-FC1B-ECE770C9E2CE}"/>
              </a:ext>
            </a:extLst>
          </p:cNvPr>
          <p:cNvSpPr txBox="1">
            <a:spLocks/>
          </p:cNvSpPr>
          <p:nvPr/>
        </p:nvSpPr>
        <p:spPr>
          <a:xfrm>
            <a:off x="6601782" y="2510262"/>
            <a:ext cx="1989867" cy="7039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0" indent="0" algn="ctr">
              <a:spcAft>
                <a:spcPts val="1200"/>
              </a:spcAft>
              <a:buFont typeface="Calibri"/>
              <a:buNone/>
            </a:pPr>
            <a:r>
              <a:rPr lang="en-GB" sz="1000" b="1" dirty="0">
                <a:latin typeface="Comic Sans MS" panose="030F0702030302020204" pitchFamily="66" charset="0"/>
              </a:rPr>
              <a:t>Class 5</a:t>
            </a:r>
          </a:p>
          <a:p>
            <a:pPr marL="0" indent="0" algn="ctr">
              <a:spcAft>
                <a:spcPts val="1200"/>
              </a:spcAft>
              <a:buFont typeface="Calibri"/>
              <a:buNone/>
            </a:pPr>
            <a:r>
              <a:rPr lang="en-GB" sz="1000" b="1" dirty="0">
                <a:latin typeface="Comic Sans MS" panose="030F0702030302020204" pitchFamily="66" charset="0"/>
              </a:rPr>
              <a:t>Miss Jack</a:t>
            </a:r>
          </a:p>
        </p:txBody>
      </p:sp>
      <p:pic>
        <p:nvPicPr>
          <p:cNvPr id="2" name="Google Shape;158;p15">
            <a:extLst>
              <a:ext uri="{FF2B5EF4-FFF2-40B4-BE49-F238E27FC236}">
                <a16:creationId xmlns:a16="http://schemas.microsoft.com/office/drawing/2014/main" id="{E9E5E137-E66E-CE36-92E4-44561967E9C4}"/>
              </a:ext>
            </a:extLst>
          </p:cNvPr>
          <p:cNvPicPr preferRelativeResize="0"/>
          <p:nvPr/>
        </p:nvPicPr>
        <p:blipFill>
          <a:blip r:embed="rId3">
            <a:alphaModFix/>
          </a:blip>
          <a:stretch>
            <a:fillRect/>
          </a:stretch>
        </p:blipFill>
        <p:spPr>
          <a:xfrm>
            <a:off x="3606685" y="2262096"/>
            <a:ext cx="1159487" cy="1639550"/>
          </a:xfrm>
          <a:prstGeom prst="rect">
            <a:avLst/>
          </a:prstGeom>
          <a:noFill/>
          <a:ln>
            <a:noFill/>
          </a:ln>
        </p:spPr>
      </p:pic>
      <p:pic>
        <p:nvPicPr>
          <p:cNvPr id="1026" name="Picture 2">
            <a:extLst>
              <a:ext uri="{FF2B5EF4-FFF2-40B4-BE49-F238E27FC236}">
                <a16:creationId xmlns:a16="http://schemas.microsoft.com/office/drawing/2014/main" id="{FC74B0F5-73DF-1F98-7DEA-892546E2C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4" y="902309"/>
            <a:ext cx="1219200" cy="1744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8AD6929-26B2-C447-6AB6-A6E5FEDB9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353" y="984842"/>
            <a:ext cx="1156646" cy="16547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A51E32-6545-83A9-BAE0-E4EC9C621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4746" y="2172555"/>
            <a:ext cx="1223182" cy="1759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6152323-FF08-9703-31EB-B0C4FD6484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5125" y="524913"/>
            <a:ext cx="1223182" cy="175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1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235500" y="241450"/>
            <a:ext cx="86964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Example of a Weekly Timetable</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pic>
        <p:nvPicPr>
          <p:cNvPr id="3" name="Picture 2" descr="A white rectangular object with text&#10;&#10;AI-generated content may be incorrect.">
            <a:extLst>
              <a:ext uri="{FF2B5EF4-FFF2-40B4-BE49-F238E27FC236}">
                <a16:creationId xmlns:a16="http://schemas.microsoft.com/office/drawing/2014/main" id="{1D14924D-FAC4-33E0-D91F-8D3D67B02BDE}"/>
              </a:ext>
            </a:extLst>
          </p:cNvPr>
          <p:cNvPicPr>
            <a:picLocks noChangeAspect="1"/>
          </p:cNvPicPr>
          <p:nvPr/>
        </p:nvPicPr>
        <p:blipFill>
          <a:blip r:embed="rId3"/>
          <a:stretch>
            <a:fillRect/>
          </a:stretch>
        </p:blipFill>
        <p:spPr>
          <a:xfrm>
            <a:off x="2231394" y="1196050"/>
            <a:ext cx="4681212" cy="33518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235500" y="241450"/>
            <a:ext cx="8711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dirty="0"/>
              <a:t>Curriculum - Example of a Curriculum Overview</a:t>
            </a:r>
            <a:endParaRPr sz="33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sp>
        <p:nvSpPr>
          <p:cNvPr id="208" name="Google Shape;208;p22"/>
          <p:cNvSpPr txBox="1"/>
          <p:nvPr/>
        </p:nvSpPr>
        <p:spPr>
          <a:xfrm>
            <a:off x="294973" y="5259589"/>
            <a:ext cx="44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a:solidFill>
                  <a:schemeClr val="dk2"/>
                </a:solidFill>
                <a:latin typeface="Calibri"/>
                <a:ea typeface="Calibri"/>
                <a:cs typeface="Calibri"/>
                <a:sym typeface="Calibri"/>
              </a:rPr>
              <a:t>Autumn Term 1 - Pedestrian Training</a:t>
            </a:r>
            <a:endParaRPr sz="1200" b="1" dirty="0">
              <a:solidFill>
                <a:schemeClr val="dk2"/>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9E649B2-A5AC-FC8D-B96E-E49BFEEB63AE}"/>
              </a:ext>
            </a:extLst>
          </p:cNvPr>
          <p:cNvPicPr>
            <a:picLocks noChangeAspect="1"/>
          </p:cNvPicPr>
          <p:nvPr/>
        </p:nvPicPr>
        <p:blipFill>
          <a:blip r:embed="rId3"/>
          <a:stretch>
            <a:fillRect/>
          </a:stretch>
        </p:blipFill>
        <p:spPr>
          <a:xfrm>
            <a:off x="1761893" y="923741"/>
            <a:ext cx="5471531" cy="3847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4"/>
          <p:cNvPicPr preferRelativeResize="0"/>
          <p:nvPr/>
        </p:nvPicPr>
        <p:blipFill rotWithShape="1">
          <a:blip r:embed="rId3">
            <a:alphaModFix/>
          </a:blip>
          <a:srcRect l="10150" t="11109" r="10978" b="11902"/>
          <a:stretch/>
        </p:blipFill>
        <p:spPr>
          <a:xfrm>
            <a:off x="1847975" y="1061050"/>
            <a:ext cx="5097300" cy="3731625"/>
          </a:xfrm>
          <a:prstGeom prst="rect">
            <a:avLst/>
          </a:prstGeom>
          <a:noFill/>
          <a:ln>
            <a:noFill/>
          </a:ln>
        </p:spPr>
      </p:pic>
      <p:sp>
        <p:nvSpPr>
          <p:cNvPr id="223" name="Google Shape;223;p24"/>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dirty="0"/>
              <a:t>Curriculum - Phonics Scheme</a:t>
            </a:r>
            <a:endParaRPr sz="33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sp>
        <p:nvSpPr>
          <p:cNvPr id="224" name="Google Shape;224;p24"/>
          <p:cNvSpPr txBox="1"/>
          <p:nvPr/>
        </p:nvSpPr>
        <p:spPr>
          <a:xfrm>
            <a:off x="331900" y="1711375"/>
            <a:ext cx="2836500" cy="7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alibri"/>
                <a:ea typeface="Calibri"/>
                <a:cs typeface="Calibri"/>
                <a:sym typeface="Calibri"/>
              </a:rPr>
              <a:t>Please note - there will be a £5 charge for lost/damaged reading and library books.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4"/>
          <p:cNvPicPr preferRelativeResize="0"/>
          <p:nvPr/>
        </p:nvPicPr>
        <p:blipFill>
          <a:blip r:embed="rId3">
            <a:alphaModFix/>
          </a:blip>
          <a:stretch>
            <a:fillRect/>
          </a:stretch>
        </p:blipFill>
        <p:spPr>
          <a:xfrm>
            <a:off x="794425" y="921715"/>
            <a:ext cx="7505699" cy="3896311"/>
          </a:xfrm>
          <a:prstGeom prst="rect">
            <a:avLst/>
          </a:prstGeom>
          <a:noFill/>
          <a:ln>
            <a:noFill/>
          </a:ln>
        </p:spPr>
      </p:pic>
      <p:sp>
        <p:nvSpPr>
          <p:cNvPr id="222" name="Google Shape;222;p24"/>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Maths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Homework</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28" name="Google Shape;228;p25"/>
          <p:cNvSpPr txBox="1"/>
          <p:nvPr/>
        </p:nvSpPr>
        <p:spPr>
          <a:xfrm>
            <a:off x="424260" y="1392234"/>
            <a:ext cx="8555400" cy="4005300"/>
          </a:xfrm>
          <a:prstGeom prst="rect">
            <a:avLst/>
          </a:prstGeom>
          <a:noFill/>
          <a:ln>
            <a:noFill/>
          </a:ln>
        </p:spPr>
        <p:txBody>
          <a:bodyPr spcFirstLastPara="1" wrap="square" lIns="91425" tIns="91425" rIns="91425" bIns="91425" anchor="t" anchorCtr="0">
            <a:normAutofit/>
          </a:bodyPr>
          <a:lstStyle/>
          <a:p>
            <a:pPr marL="457200" lvl="0" indent="-346075" algn="l" rtl="0">
              <a:lnSpc>
                <a:spcPct val="115000"/>
              </a:lnSpc>
              <a:spcBef>
                <a:spcPts val="0"/>
              </a:spcBef>
              <a:spcAft>
                <a:spcPts val="0"/>
              </a:spcAft>
              <a:buClr>
                <a:srgbClr val="233A44"/>
              </a:buClr>
              <a:buSzPct val="105263"/>
              <a:buFont typeface="Calibri"/>
              <a:buChar char="●"/>
            </a:pPr>
            <a:r>
              <a:rPr lang="en-GB" sz="1900" b="1" dirty="0">
                <a:solidFill>
                  <a:srgbClr val="233A44"/>
                </a:solidFill>
                <a:latin typeface="Calibri"/>
                <a:ea typeface="Calibri"/>
                <a:cs typeface="Calibri"/>
                <a:sym typeface="Calibri"/>
              </a:rPr>
              <a:t>School Reading Book</a:t>
            </a:r>
            <a:endParaRPr i="1"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GB" i="1" dirty="0">
                <a:solidFill>
                  <a:schemeClr val="dk2"/>
                </a:solidFill>
                <a:latin typeface="Calibri"/>
                <a:ea typeface="Calibri"/>
                <a:cs typeface="Calibri"/>
                <a:sym typeface="Calibri"/>
              </a:rPr>
              <a:t>We will aim to read with your child in school at least three times per week.  It will be of huge benefit if you listen to them read at home too.  We want the children to read and then reread the same book so that they build confidence and fluency.</a:t>
            </a:r>
            <a:endParaRPr i="1"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i="1"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dirty="0">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900" b="1" dirty="0">
                <a:solidFill>
                  <a:srgbClr val="233A44"/>
                </a:solidFill>
                <a:latin typeface="Calibri"/>
                <a:ea typeface="Calibri"/>
                <a:cs typeface="Calibri"/>
                <a:sym typeface="Calibri"/>
              </a:rPr>
              <a:t>Spellings</a:t>
            </a:r>
          </a:p>
          <a:p>
            <a:pPr marL="116999" lvl="0" algn="l" rtl="0">
              <a:lnSpc>
                <a:spcPct val="115000"/>
              </a:lnSpc>
              <a:spcBef>
                <a:spcPts val="0"/>
              </a:spcBef>
              <a:spcAft>
                <a:spcPts val="0"/>
              </a:spcAft>
              <a:buClr>
                <a:srgbClr val="233A44"/>
              </a:buClr>
              <a:buSzPct val="100000"/>
            </a:pPr>
            <a:r>
              <a:rPr lang="en-GB" i="1" dirty="0">
                <a:solidFill>
                  <a:schemeClr val="dk2"/>
                </a:solidFill>
                <a:latin typeface="Calibri"/>
                <a:ea typeface="Calibri"/>
                <a:cs typeface="Calibri"/>
                <a:sym typeface="Calibri"/>
              </a:rPr>
              <a:t>At the beginning of each term spellings will be sent home.  Please practise them with your child as this will really help boost their confidence when </a:t>
            </a:r>
            <a:r>
              <a:rPr lang="en-GB" i="1">
                <a:solidFill>
                  <a:schemeClr val="dk2"/>
                </a:solidFill>
                <a:latin typeface="Calibri"/>
                <a:ea typeface="Calibri"/>
                <a:cs typeface="Calibri"/>
                <a:sym typeface="Calibri"/>
              </a:rPr>
              <a:t>they are writing </a:t>
            </a:r>
            <a:r>
              <a:rPr lang="en-GB" i="1" dirty="0">
                <a:solidFill>
                  <a:schemeClr val="dk2"/>
                </a:solidFill>
                <a:latin typeface="Calibri"/>
                <a:ea typeface="Calibri"/>
                <a:cs typeface="Calibri"/>
                <a:sym typeface="Calibri"/>
              </a:rPr>
              <a:t>independently. </a:t>
            </a:r>
            <a:endParaRPr sz="1900"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dirty="0">
              <a:solidFill>
                <a:srgbClr val="233A44"/>
              </a:solidFill>
              <a:latin typeface="Calibri"/>
              <a:ea typeface="Calibri"/>
              <a:cs typeface="Calibri"/>
              <a:sym typeface="Calibri"/>
            </a:endParaRPr>
          </a:p>
        </p:txBody>
      </p:sp>
      <p:sp>
        <p:nvSpPr>
          <p:cNvPr id="229" name="Google Shape;229;p25"/>
          <p:cNvSpPr txBox="1">
            <a:spLocks noGrp="1"/>
          </p:cNvSpPr>
          <p:nvPr>
            <p:ph type="title"/>
          </p:nvPr>
        </p:nvSpPr>
        <p:spPr>
          <a:xfrm>
            <a:off x="4701960" y="4226472"/>
            <a:ext cx="4043682" cy="675578"/>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GB" sz="2400" dirty="0"/>
              <a:t>Thank you for your support!</a:t>
            </a:r>
            <a:endParaRPr sz="24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d1d42b-cfce-40f4-a4bb-58041a93f63c">
      <Terms xmlns="http://schemas.microsoft.com/office/infopath/2007/PartnerControls"/>
    </lcf76f155ced4ddcb4097134ff3c332f>
    <TaxCatchAll xmlns="5339ed1e-f5f8-4268-a1ed-c2d27ce64c9b" xsi:nil="true"/>
    <MigrationSourceID xmlns="5339ed1e-f5f8-4268-a1ed-c2d27ce64c9b">1xMzOG8GIWeG6ArllyttQDjqvNwyPt6N0</MigrationSourceI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9E993CA27826429430B6D16205B101" ma:contentTypeVersion="14" ma:contentTypeDescription="Create a new document." ma:contentTypeScope="" ma:versionID="09209ad568ebf3048696e2a8dcee9f7f">
  <xsd:schema xmlns:xsd="http://www.w3.org/2001/XMLSchema" xmlns:xs="http://www.w3.org/2001/XMLSchema" xmlns:p="http://schemas.microsoft.com/office/2006/metadata/properties" xmlns:ns2="9ad1d42b-cfce-40f4-a4bb-58041a93f63c" xmlns:ns3="5339ed1e-f5f8-4268-a1ed-c2d27ce64c9b" targetNamespace="http://schemas.microsoft.com/office/2006/metadata/properties" ma:root="true" ma:fieldsID="c92444c0c51111ff8b11e0825f3252d5" ns2:_="" ns3:_="">
    <xsd:import namespace="9ad1d42b-cfce-40f4-a4bb-58041a93f63c"/>
    <xsd:import namespace="5339ed1e-f5f8-4268-a1ed-c2d27ce64c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MigrationSourceID"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d42b-cfce-40f4-a4bb-58041a93f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Location" ma:index="17" nillable="true" ma:displayName="Location" ma:descrip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f6e434a-4ddb-4f24-90da-d65aebeb9c9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9ed1e-f5f8-4268-a1ed-c2d27ce64c9b" elementFormDefault="qualified">
    <xsd:import namespace="http://schemas.microsoft.com/office/2006/documentManagement/types"/>
    <xsd:import namespace="http://schemas.microsoft.com/office/infopath/2007/PartnerControls"/>
    <xsd:element name="MigrationSourceID" ma:index="11" nillable="true" ma:displayName="MigrationSourceID" ma:internalName="MigrationSourceID" ma:readOnly="true">
      <xsd:simpleType>
        <xsd:restriction base="dms:Text"/>
      </xsd:simpleType>
    </xsd:element>
    <xsd:element name="TaxCatchAll" ma:index="20" nillable="true" ma:displayName="Taxonomy Catch All Column" ma:hidden="true" ma:list="{9b57d202-0331-49c0-93ca-abafa3af390e}" ma:internalName="TaxCatchAll" ma:showField="CatchAllData" ma:web="5339ed1e-f5f8-4268-a1ed-c2d27ce64c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4F1EFF-7EF5-47DB-9DA6-BD99F908BB28}">
  <ds:schemaRefs>
    <ds:schemaRef ds:uri="http://schemas.microsoft.com/office/2006/documentManagement/types"/>
    <ds:schemaRef ds:uri="http://schemas.microsoft.com/office/2006/metadata/properties"/>
    <ds:schemaRef ds:uri="9ad1d42b-cfce-40f4-a4bb-58041a93f63c"/>
    <ds:schemaRef ds:uri="http://schemas.openxmlformats.org/package/2006/metadata/core-properties"/>
    <ds:schemaRef ds:uri="http://purl.org/dc/dcmitype/"/>
    <ds:schemaRef ds:uri="http://purl.org/dc/terms/"/>
    <ds:schemaRef ds:uri="http://purl.org/dc/elements/1.1/"/>
    <ds:schemaRef ds:uri="5339ed1e-f5f8-4268-a1ed-c2d27ce64c9b"/>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026C825-F415-4D61-B086-2BDB96D8C664}">
  <ds:schemaRefs>
    <ds:schemaRef ds:uri="http://schemas.microsoft.com/sharepoint/v3/contenttype/forms"/>
  </ds:schemaRefs>
</ds:datastoreItem>
</file>

<file path=customXml/itemProps3.xml><?xml version="1.0" encoding="utf-8"?>
<ds:datastoreItem xmlns:ds="http://schemas.openxmlformats.org/officeDocument/2006/customXml" ds:itemID="{464A1B7A-F1C5-4BF5-9B58-8FDFF36B8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d42b-cfce-40f4-a4bb-58041a93f63c"/>
    <ds:schemaRef ds:uri="5339ed1e-f5f8-4268-a1ed-c2d27ce64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602</TotalTime>
  <Words>1525</Words>
  <Application>Microsoft Office PowerPoint</Application>
  <PresentationFormat>On-screen Show (16:9)</PresentationFormat>
  <Paragraphs>129</Paragraphs>
  <Slides>21</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Comic Sans MS</vt:lpstr>
      <vt:lpstr>Arial</vt:lpstr>
      <vt:lpstr>Calibri</vt:lpstr>
      <vt:lpstr>Nunito</vt:lpstr>
      <vt:lpstr>Shift</vt:lpstr>
      <vt:lpstr>PowerPoint Presentation</vt:lpstr>
      <vt:lpstr>Transition meetings for parents/carers   Year 1 and 2  2025-26</vt:lpstr>
      <vt:lpstr>Year 1 and 2 will work slightly differently moving forward…</vt:lpstr>
      <vt:lpstr>The staff for Year 1/2 </vt:lpstr>
      <vt:lpstr>Curriculum - Example of a Weekly Timetable   </vt:lpstr>
      <vt:lpstr>Curriculum - Example of a Curriculum Overview   </vt:lpstr>
      <vt:lpstr>Curriculum - Phonics Scheme   </vt:lpstr>
      <vt:lpstr>Curriculum - Maths   </vt:lpstr>
      <vt:lpstr>Curriculum - Homework   </vt:lpstr>
      <vt:lpstr>Expectations for next year </vt:lpstr>
      <vt:lpstr>Expectations for next year </vt:lpstr>
      <vt:lpstr>PowerPoint Presentation</vt:lpstr>
      <vt:lpstr>Attendance</vt:lpstr>
      <vt:lpstr>School Lunches</vt:lpstr>
      <vt:lpstr>Communication, payments, booking and permissions</vt:lpstr>
      <vt:lpstr>PowerPoint Presentation</vt:lpstr>
      <vt:lpstr>The School Day </vt:lpstr>
      <vt:lpstr>Collection Policy</vt:lpstr>
      <vt:lpstr>The School Day</vt:lpstr>
      <vt:lpstr>Home-School Agreement </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T.Jones</dc:creator>
  <cp:lastModifiedBy>TSGA.Chambers</cp:lastModifiedBy>
  <cp:revision>4</cp:revision>
  <dcterms:modified xsi:type="dcterms:W3CDTF">2025-07-08T08:47:38Z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0x010100609E993CA27826429430B6D16205B101</vt:lpwstr>
  </property>
  <property fmtid="{D5CDD505-2E9C-101B-9397-08002B2CF9AE}" pid="3" name="Order">
    <vt:r8>2500</vt:r8>
  </property>
  <property fmtid="{D5CDD505-2E9C-101B-9397-08002B2CF9AE}" pid="4" name="MediaServiceImageTags">
    <vt:lpwstr/>
  </property>
</Properties>
</file>